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8" r:id="rId2"/>
    <p:sldId id="273" r:id="rId3"/>
  </p:sldIdLst>
  <p:sldSz cx="6858000" cy="9906000" type="A4"/>
  <p:notesSz cx="6858000" cy="9874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ERCADO_TRABALHO" id="{B1112D9B-0964-4CFA-8489-D3D79E03E057}">
          <p14:sldIdLst>
            <p14:sldId id="278"/>
            <p14:sldId id="27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0690D3D-90D4-0093-BE2F-FCF3DCF2DA03}" name="Bruno Inacio Da Silva" initials="BS" userId="S::bruno.inacio@bdmg.mg.gov.br::19766aa1-6fe6-4d51-a7ff-35a02bea60a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AAB8C"/>
    <a:srgbClr val="3C97AC"/>
    <a:srgbClr val="EAF4F6"/>
    <a:srgbClr val="606060"/>
    <a:srgbClr val="C7E2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43"/>
  </p:normalViewPr>
  <p:slideViewPr>
    <p:cSldViewPr snapToGrid="0">
      <p:cViewPr>
        <p:scale>
          <a:sx n="130" d="100"/>
          <a:sy n="130" d="100"/>
        </p:scale>
        <p:origin x="1952" y="-103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/BDMG\SHARES\SPN\10%20-%20An&#225;lise%20e%20Estudos\2026\06.%20Bases\Gr&#225;ficos%20e%20Tabela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2236112189967275"/>
          <c:y val="0"/>
          <c:w val="0.57826348690978657"/>
          <c:h val="0.96583096058045848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Caged!$D$72</c:f>
              <c:strCache>
                <c:ptCount val="1"/>
                <c:pt idx="0">
                  <c:v>Acum. No ano</c:v>
                </c:pt>
              </c:strCache>
            </c:strRef>
          </c:tx>
          <c:spPr>
            <a:solidFill>
              <a:srgbClr val="8AAB8C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rgbClr val="8AAB8C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4E9-4C97-A3B9-725F0F6B940E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800" b="1" i="0" u="none" strike="noStrike" kern="1200" baseline="0">
                    <a:solidFill>
                      <a:srgbClr val="8AAB8C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Caged!$B$74:$B$78</c:f>
              <c:strCache>
                <c:ptCount val="5"/>
                <c:pt idx="0">
                  <c:v>Santa Catarina</c:v>
                </c:pt>
                <c:pt idx="1">
                  <c:v>Mato Grosso</c:v>
                </c:pt>
                <c:pt idx="2">
                  <c:v>Rio Grande do Sul</c:v>
                </c:pt>
                <c:pt idx="3">
                  <c:v>Paraná</c:v>
                </c:pt>
                <c:pt idx="4">
                  <c:v>Outros</c:v>
                </c:pt>
              </c:strCache>
              <c:extLst/>
            </c:strRef>
          </c:cat>
          <c:val>
            <c:numRef>
              <c:f>Caged!$D$74:$D$78</c:f>
              <c:numCache>
                <c:formatCode>#,##0</c:formatCode>
                <c:ptCount val="5"/>
                <c:pt idx="0">
                  <c:v>19000</c:v>
                </c:pt>
                <c:pt idx="1">
                  <c:v>18731</c:v>
                </c:pt>
                <c:pt idx="2">
                  <c:v>18421</c:v>
                </c:pt>
                <c:pt idx="3">
                  <c:v>18306</c:v>
                </c:pt>
                <c:pt idx="4" formatCode="_(* #,##0_);_(* \(#,##0\);_(* &quot;-&quot;??_);_(@_)">
                  <c:v>37876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84E9-4C97-A3B9-725F0F6B94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867044992"/>
        <c:axId val="1867046912"/>
      </c:barChart>
      <c:catAx>
        <c:axId val="18670449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867046912"/>
        <c:crosses val="autoZero"/>
        <c:auto val="1"/>
        <c:lblAlgn val="ctr"/>
        <c:lblOffset val="100"/>
        <c:noMultiLvlLbl val="0"/>
      </c:catAx>
      <c:valAx>
        <c:axId val="1867046912"/>
        <c:scaling>
          <c:orientation val="minMax"/>
          <c:min val="-0.8"/>
        </c:scaling>
        <c:delete val="1"/>
        <c:axPos val="t"/>
        <c:numFmt formatCode="#,##0" sourceLinked="1"/>
        <c:majorTickMark val="none"/>
        <c:minorTickMark val="none"/>
        <c:tickLblPos val="nextTo"/>
        <c:crossAx val="18670449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7.svg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0.sv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28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2.sv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28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4.sv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28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6.sv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28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8.sv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28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0.sv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28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2.sv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28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4.sv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png"/><Relationship Id="rId9" Type="http://schemas.openxmlformats.org/officeDocument/2006/relationships/image" Target="../media/image11.svg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28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6.svg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47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8.png"/><Relationship Id="rId4" Type="http://schemas.openxmlformats.org/officeDocument/2006/relationships/image" Target="../media/image30.sv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47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8.png"/><Relationship Id="rId4" Type="http://schemas.openxmlformats.org/officeDocument/2006/relationships/image" Target="../media/image32.sv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47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8.png"/><Relationship Id="rId4" Type="http://schemas.openxmlformats.org/officeDocument/2006/relationships/image" Target="../media/image34.sv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47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8.png"/><Relationship Id="rId4" Type="http://schemas.openxmlformats.org/officeDocument/2006/relationships/image" Target="../media/image36.sv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47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8.png"/><Relationship Id="rId4" Type="http://schemas.openxmlformats.org/officeDocument/2006/relationships/image" Target="../media/image38.svg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47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8.png"/><Relationship Id="rId4" Type="http://schemas.openxmlformats.org/officeDocument/2006/relationships/image" Target="../media/image40.svg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7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8.png"/><Relationship Id="rId4" Type="http://schemas.openxmlformats.org/officeDocument/2006/relationships/image" Target="../media/image42.svg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7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8.png"/><Relationship Id="rId4" Type="http://schemas.openxmlformats.org/officeDocument/2006/relationships/image" Target="../media/image44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3.svg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7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8.png"/><Relationship Id="rId4" Type="http://schemas.openxmlformats.org/officeDocument/2006/relationships/image" Target="../media/image46.svg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jpe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5.svg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7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9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1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3.sv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5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DUÇÃO INDUSTR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6F528-DCC8-4A94-A062-A96B06F56972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6EB5-BC1E-4769-865C-6E98FA9E49C3}" type="slidenum">
              <a:rPr lang="pt-BR" smtClean="0"/>
              <a:t>‹nº›</a:t>
            </a:fld>
            <a:endParaRPr lang="pt-BR"/>
          </a:p>
        </p:txBody>
      </p:sp>
      <p:grpSp>
        <p:nvGrpSpPr>
          <p:cNvPr id="13" name="Agrupar 12">
            <a:extLst>
              <a:ext uri="{FF2B5EF4-FFF2-40B4-BE49-F238E27FC236}">
                <a16:creationId xmlns:a16="http://schemas.microsoft.com/office/drawing/2014/main" id="{07858E9D-E34E-C018-19CF-D0B30F94F0D1}"/>
              </a:ext>
            </a:extLst>
          </p:cNvPr>
          <p:cNvGrpSpPr/>
          <p:nvPr userDrawn="1"/>
        </p:nvGrpSpPr>
        <p:grpSpPr>
          <a:xfrm>
            <a:off x="0" y="-73589"/>
            <a:ext cx="6858000" cy="9700751"/>
            <a:chOff x="0" y="-73589"/>
            <a:chExt cx="6858000" cy="9700751"/>
          </a:xfrm>
        </p:grpSpPr>
        <p:pic>
          <p:nvPicPr>
            <p:cNvPr id="8" name="Imagem 7">
              <a:extLst>
                <a:ext uri="{FF2B5EF4-FFF2-40B4-BE49-F238E27FC236}">
                  <a16:creationId xmlns:a16="http://schemas.microsoft.com/office/drawing/2014/main" id="{66E51392-E131-8BF9-CB7A-1BED97E882A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0" y="-73589"/>
              <a:ext cx="6858000" cy="9700751"/>
            </a:xfrm>
            <a:prstGeom prst="rect">
              <a:avLst/>
            </a:prstGeom>
          </p:spPr>
        </p:pic>
        <p:pic>
          <p:nvPicPr>
            <p:cNvPr id="10" name="Gráfico 9">
              <a:extLst>
                <a:ext uri="{FF2B5EF4-FFF2-40B4-BE49-F238E27FC236}">
                  <a16:creationId xmlns:a16="http://schemas.microsoft.com/office/drawing/2014/main" id="{0C80E8AA-FE7D-119D-509A-31994C34176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3722968" y="7367307"/>
              <a:ext cx="952500" cy="3524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141032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66" userDrawn="1">
          <p15:clr>
            <a:srgbClr val="FBAE40"/>
          </p15:clr>
        </p15:guide>
        <p15:guide id="2" pos="2341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RMATIVO DE RIS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6F528-DCC8-4A94-A062-A96B06F56972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6EB5-BC1E-4769-865C-6E98FA9E49C3}" type="slidenum">
              <a:rPr lang="pt-BR" smtClean="0"/>
              <a:t>‹nº›</a:t>
            </a:fld>
            <a:endParaRPr lang="pt-BR"/>
          </a:p>
        </p:txBody>
      </p:sp>
      <p:grpSp>
        <p:nvGrpSpPr>
          <p:cNvPr id="9" name="Agrupar 8">
            <a:extLst>
              <a:ext uri="{FF2B5EF4-FFF2-40B4-BE49-F238E27FC236}">
                <a16:creationId xmlns:a16="http://schemas.microsoft.com/office/drawing/2014/main" id="{5DCBAD5C-0632-1593-7D8E-E766A501B6E6}"/>
              </a:ext>
            </a:extLst>
          </p:cNvPr>
          <p:cNvGrpSpPr/>
          <p:nvPr userDrawn="1"/>
        </p:nvGrpSpPr>
        <p:grpSpPr>
          <a:xfrm>
            <a:off x="0" y="-73589"/>
            <a:ext cx="6858000" cy="9700751"/>
            <a:chOff x="0" y="-73589"/>
            <a:chExt cx="6858000" cy="9700751"/>
          </a:xfrm>
        </p:grpSpPr>
        <p:pic>
          <p:nvPicPr>
            <p:cNvPr id="8" name="Imagem 7">
              <a:extLst>
                <a:ext uri="{FF2B5EF4-FFF2-40B4-BE49-F238E27FC236}">
                  <a16:creationId xmlns:a16="http://schemas.microsoft.com/office/drawing/2014/main" id="{66E51392-E131-8BF9-CB7A-1BED97E882A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0" y="-73589"/>
              <a:ext cx="6858000" cy="9700751"/>
            </a:xfrm>
            <a:prstGeom prst="rect">
              <a:avLst/>
            </a:prstGeom>
          </p:spPr>
        </p:pic>
        <p:pic>
          <p:nvPicPr>
            <p:cNvPr id="3" name="Gráfico 2">
              <a:extLst>
                <a:ext uri="{FF2B5EF4-FFF2-40B4-BE49-F238E27FC236}">
                  <a16:creationId xmlns:a16="http://schemas.microsoft.com/office/drawing/2014/main" id="{879DCA42-1ED2-75A9-2776-AEBBF0AB569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3725060" y="7372350"/>
              <a:ext cx="1133475" cy="3524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997601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66" userDrawn="1">
          <p15:clr>
            <a:srgbClr val="FBAE40"/>
          </p15:clr>
        </p15:guide>
        <p15:guide id="2" pos="2341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M TI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>
            <a:extLst>
              <a:ext uri="{FF2B5EF4-FFF2-40B4-BE49-F238E27FC236}">
                <a16:creationId xmlns:a16="http://schemas.microsoft.com/office/drawing/2014/main" id="{66E51392-E131-8BF9-CB7A-1BED97E882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73589"/>
            <a:ext cx="6858000" cy="9700751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6F528-DCC8-4A94-A062-A96B06F56972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6EB5-BC1E-4769-865C-6E98FA9E49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6912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66" userDrawn="1">
          <p15:clr>
            <a:srgbClr val="FBAE40"/>
          </p15:clr>
        </p15:guide>
        <p15:guide id="2" pos="2341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OLO PROD. INDUSTR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>
            <a:extLst>
              <a:ext uri="{FF2B5EF4-FFF2-40B4-BE49-F238E27FC236}">
                <a16:creationId xmlns:a16="http://schemas.microsoft.com/office/drawing/2014/main" id="{66E51392-E131-8BF9-CB7A-1BED97E882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6857999" cy="970075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6F528-DCC8-4A94-A062-A96B06F56972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6EB5-BC1E-4769-865C-6E98FA9E49C3}" type="slidenum">
              <a:rPr lang="pt-BR" smtClean="0"/>
              <a:t>‹nº›</a:t>
            </a:fld>
            <a:endParaRPr lang="pt-BR"/>
          </a:p>
        </p:txBody>
      </p:sp>
      <p:pic>
        <p:nvPicPr>
          <p:cNvPr id="10" name="Gráfico 9">
            <a:extLst>
              <a:ext uri="{FF2B5EF4-FFF2-40B4-BE49-F238E27FC236}">
                <a16:creationId xmlns:a16="http://schemas.microsoft.com/office/drawing/2014/main" id="{53F1A8E4-D87E-6A4D-558F-9D2FF8A2FD5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378685" y="417867"/>
            <a:ext cx="600075" cy="219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63785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OLO COMER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>
            <a:extLst>
              <a:ext uri="{FF2B5EF4-FFF2-40B4-BE49-F238E27FC236}">
                <a16:creationId xmlns:a16="http://schemas.microsoft.com/office/drawing/2014/main" id="{66E51392-E131-8BF9-CB7A-1BED97E882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6857999" cy="970075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6F528-DCC8-4A94-A062-A96B06F56972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6EB5-BC1E-4769-865C-6E98FA9E49C3}" type="slidenum">
              <a:rPr lang="pt-BR" smtClean="0"/>
              <a:t>‹nº›</a:t>
            </a:fld>
            <a:endParaRPr lang="pt-BR"/>
          </a:p>
        </p:txBody>
      </p:sp>
      <p:pic>
        <p:nvPicPr>
          <p:cNvPr id="9" name="Gráfico 8">
            <a:extLst>
              <a:ext uri="{FF2B5EF4-FFF2-40B4-BE49-F238E27FC236}">
                <a16:creationId xmlns:a16="http://schemas.microsoft.com/office/drawing/2014/main" id="{575B7487-F918-440B-E4A1-96BF36CCB78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378684" y="498754"/>
            <a:ext cx="600075" cy="95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0878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OLO SERVIÇ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>
            <a:extLst>
              <a:ext uri="{FF2B5EF4-FFF2-40B4-BE49-F238E27FC236}">
                <a16:creationId xmlns:a16="http://schemas.microsoft.com/office/drawing/2014/main" id="{66E51392-E131-8BF9-CB7A-1BED97E882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6857999" cy="970075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6F528-DCC8-4A94-A062-A96B06F56972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6EB5-BC1E-4769-865C-6E98FA9E49C3}" type="slidenum">
              <a:rPr lang="pt-BR" smtClean="0"/>
              <a:t>‹nº›</a:t>
            </a:fld>
            <a:endParaRPr lang="pt-BR"/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DF69BE7F-5531-8975-00D8-9B7A45C348D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371398" y="495072"/>
            <a:ext cx="523875" cy="11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7763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OLO MERCADO TRABALH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>
            <a:extLst>
              <a:ext uri="{FF2B5EF4-FFF2-40B4-BE49-F238E27FC236}">
                <a16:creationId xmlns:a16="http://schemas.microsoft.com/office/drawing/2014/main" id="{66E51392-E131-8BF9-CB7A-1BED97E882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6857999" cy="970075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6F528-DCC8-4A94-A062-A96B06F56972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6EB5-BC1E-4769-865C-6E98FA9E49C3}" type="slidenum">
              <a:rPr lang="pt-BR" smtClean="0"/>
              <a:t>‹nº›</a:t>
            </a:fld>
            <a:endParaRPr lang="pt-BR"/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77F5B90E-6E2E-30E9-ABB5-D69FEB26348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369107" y="435398"/>
            <a:ext cx="742950" cy="219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9351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OLO PI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>
            <a:extLst>
              <a:ext uri="{FF2B5EF4-FFF2-40B4-BE49-F238E27FC236}">
                <a16:creationId xmlns:a16="http://schemas.microsoft.com/office/drawing/2014/main" id="{66E51392-E131-8BF9-CB7A-1BED97E882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6857999" cy="970075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6F528-DCC8-4A94-A062-A96B06F56972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6EB5-BC1E-4769-865C-6E98FA9E49C3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Gráfico 6">
            <a:extLst>
              <a:ext uri="{FF2B5EF4-FFF2-40B4-BE49-F238E27FC236}">
                <a16:creationId xmlns:a16="http://schemas.microsoft.com/office/drawing/2014/main" id="{B28A5715-1C41-6BA5-42DA-01CEB46976E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371398" y="496438"/>
            <a:ext cx="200025" cy="95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1107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OLO BOLETIM DE CREDI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>
            <a:extLst>
              <a:ext uri="{FF2B5EF4-FFF2-40B4-BE49-F238E27FC236}">
                <a16:creationId xmlns:a16="http://schemas.microsoft.com/office/drawing/2014/main" id="{66E51392-E131-8BF9-CB7A-1BED97E882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6857999" cy="970075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6F528-DCC8-4A94-A062-A96B06F56972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6EB5-BC1E-4769-865C-6E98FA9E49C3}" type="slidenum">
              <a:rPr lang="pt-BR" smtClean="0"/>
              <a:t>‹nº›</a:t>
            </a:fld>
            <a:endParaRPr lang="pt-BR"/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2EBD8A48-2BA6-CABA-9D89-EDAA8750262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371398" y="452123"/>
            <a:ext cx="666750" cy="219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40602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OLO PRODUTIVIDADE DO TRABALH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>
            <a:extLst>
              <a:ext uri="{FF2B5EF4-FFF2-40B4-BE49-F238E27FC236}">
                <a16:creationId xmlns:a16="http://schemas.microsoft.com/office/drawing/2014/main" id="{66E51392-E131-8BF9-CB7A-1BED97E882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6857999" cy="970075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6F528-DCC8-4A94-A062-A96B06F56972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6EB5-BC1E-4769-865C-6E98FA9E49C3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Gráfico 6">
            <a:extLst>
              <a:ext uri="{FF2B5EF4-FFF2-40B4-BE49-F238E27FC236}">
                <a16:creationId xmlns:a16="http://schemas.microsoft.com/office/drawing/2014/main" id="{2CE2CA7D-D34F-438D-864E-654D31BE98E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369107" y="417184"/>
            <a:ext cx="885825" cy="219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1839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OLO IMP. ECONOMICOS E SOCI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>
            <a:extLst>
              <a:ext uri="{FF2B5EF4-FFF2-40B4-BE49-F238E27FC236}">
                <a16:creationId xmlns:a16="http://schemas.microsoft.com/office/drawing/2014/main" id="{66E51392-E131-8BF9-CB7A-1BED97E882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6857999" cy="970075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6F528-DCC8-4A94-A062-A96B06F56972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6EB5-BC1E-4769-865C-6E98FA9E49C3}" type="slidenum">
              <a:rPr lang="pt-BR" smtClean="0"/>
              <a:t>‹nº›</a:t>
            </a:fld>
            <a:endParaRPr lang="pt-BR"/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96C8E0BD-C8E3-C404-3003-7BDCD42C949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369107" y="370908"/>
            <a:ext cx="771525" cy="34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9847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AR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6F528-DCC8-4A94-A062-A96B06F56972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6EB5-BC1E-4769-865C-6E98FA9E49C3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55016BB-61A9-B029-DAEB-612990D123EC}"/>
              </a:ext>
            </a:extLst>
          </p:cNvPr>
          <p:cNvSpPr txBox="1">
            <a:spLocks/>
          </p:cNvSpPr>
          <p:nvPr userDrawn="1"/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9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8D6F528-DCC8-4A94-A062-A96B06F56972}" type="datetimeFigureOut">
              <a:rPr lang="pt-BR" smtClean="0"/>
              <a:pPr/>
              <a:t>03/03/2026</a:t>
            </a:fld>
            <a:endParaRPr lang="pt-BR"/>
          </a:p>
        </p:txBody>
      </p:sp>
      <p:grpSp>
        <p:nvGrpSpPr>
          <p:cNvPr id="3" name="Agrupar 2">
            <a:extLst>
              <a:ext uri="{FF2B5EF4-FFF2-40B4-BE49-F238E27FC236}">
                <a16:creationId xmlns:a16="http://schemas.microsoft.com/office/drawing/2014/main" id="{28FDF574-797F-3F8F-CF47-8CEFDC12E92C}"/>
              </a:ext>
            </a:extLst>
          </p:cNvPr>
          <p:cNvGrpSpPr/>
          <p:nvPr userDrawn="1"/>
        </p:nvGrpSpPr>
        <p:grpSpPr>
          <a:xfrm>
            <a:off x="0" y="0"/>
            <a:ext cx="3429000" cy="3413304"/>
            <a:chOff x="0" y="0"/>
            <a:chExt cx="1904095" cy="1895379"/>
          </a:xfrm>
        </p:grpSpPr>
        <p:sp>
          <p:nvSpPr>
            <p:cNvPr id="7" name="Forma Livre: Forma 6">
              <a:extLst>
                <a:ext uri="{FF2B5EF4-FFF2-40B4-BE49-F238E27FC236}">
                  <a16:creationId xmlns:a16="http://schemas.microsoft.com/office/drawing/2014/main" id="{DB3248DA-4455-3A6A-CBFE-FFA8A2D3DFAD}"/>
                </a:ext>
              </a:extLst>
            </p:cNvPr>
            <p:cNvSpPr/>
            <p:nvPr/>
          </p:nvSpPr>
          <p:spPr>
            <a:xfrm>
              <a:off x="0" y="0"/>
              <a:ext cx="1628108" cy="1895379"/>
            </a:xfrm>
            <a:custGeom>
              <a:avLst/>
              <a:gdLst>
                <a:gd name="connsiteX0" fmla="*/ 1628108 w 1628108"/>
                <a:gd name="connsiteY0" fmla="*/ 943356 h 1895379"/>
                <a:gd name="connsiteX1" fmla="*/ 0 w 1628108"/>
                <a:gd name="connsiteY1" fmla="*/ 0 h 1895379"/>
                <a:gd name="connsiteX2" fmla="*/ 0 w 1628108"/>
                <a:gd name="connsiteY2" fmla="*/ 1895380 h 1895379"/>
                <a:gd name="connsiteX3" fmla="*/ 1628108 w 1628108"/>
                <a:gd name="connsiteY3" fmla="*/ 943356 h 1895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28108" h="1895379">
                  <a:moveTo>
                    <a:pt x="1628108" y="943356"/>
                  </a:moveTo>
                  <a:lnTo>
                    <a:pt x="0" y="0"/>
                  </a:lnTo>
                  <a:lnTo>
                    <a:pt x="0" y="1895380"/>
                  </a:lnTo>
                  <a:lnTo>
                    <a:pt x="1628108" y="943356"/>
                  </a:lnTo>
                  <a:close/>
                </a:path>
              </a:pathLst>
            </a:custGeom>
            <a:solidFill>
              <a:srgbClr val="3C97AC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grpSp>
          <p:nvGrpSpPr>
            <p:cNvPr id="9" name="Gráfico 11">
              <a:extLst>
                <a:ext uri="{FF2B5EF4-FFF2-40B4-BE49-F238E27FC236}">
                  <a16:creationId xmlns:a16="http://schemas.microsoft.com/office/drawing/2014/main" id="{C6C88CA0-8D05-68B5-5BD9-9C5FF504F18B}"/>
                </a:ext>
              </a:extLst>
            </p:cNvPr>
            <p:cNvGrpSpPr/>
            <p:nvPr/>
          </p:nvGrpSpPr>
          <p:grpSpPr>
            <a:xfrm>
              <a:off x="966454" y="152717"/>
              <a:ext cx="937641" cy="1298688"/>
              <a:chOff x="970216" y="154305"/>
              <a:chExt cx="937641" cy="1298688"/>
            </a:xfrm>
            <a:solidFill>
              <a:srgbClr val="FFFFFF"/>
            </a:solidFill>
          </p:grpSpPr>
          <p:sp>
            <p:nvSpPr>
              <p:cNvPr id="11" name="Forma Livre: Forma 10">
                <a:extLst>
                  <a:ext uri="{FF2B5EF4-FFF2-40B4-BE49-F238E27FC236}">
                    <a16:creationId xmlns:a16="http://schemas.microsoft.com/office/drawing/2014/main" id="{7AF876BF-A74B-60F8-B5A5-AAAC87B3FE3C}"/>
                  </a:ext>
                </a:extLst>
              </p:cNvPr>
              <p:cNvSpPr/>
              <p:nvPr/>
            </p:nvSpPr>
            <p:spPr>
              <a:xfrm>
                <a:off x="1075372" y="683704"/>
                <a:ext cx="832485" cy="769289"/>
              </a:xfrm>
              <a:custGeom>
                <a:avLst/>
                <a:gdLst>
                  <a:gd name="connsiteX0" fmla="*/ 554831 w 832485"/>
                  <a:gd name="connsiteY0" fmla="*/ 261175 h 769289"/>
                  <a:gd name="connsiteX1" fmla="*/ 559499 w 832485"/>
                  <a:gd name="connsiteY1" fmla="*/ 258509 h 769289"/>
                  <a:gd name="connsiteX2" fmla="*/ 559689 w 832485"/>
                  <a:gd name="connsiteY2" fmla="*/ 258509 h 769289"/>
                  <a:gd name="connsiteX3" fmla="*/ 760857 w 832485"/>
                  <a:gd name="connsiteY3" fmla="*/ 142875 h 769289"/>
                  <a:gd name="connsiteX4" fmla="*/ 765620 w 832485"/>
                  <a:gd name="connsiteY4" fmla="*/ 139541 h 769289"/>
                  <a:gd name="connsiteX5" fmla="*/ 804577 w 832485"/>
                  <a:gd name="connsiteY5" fmla="*/ 100394 h 769289"/>
                  <a:gd name="connsiteX6" fmla="*/ 806958 w 832485"/>
                  <a:gd name="connsiteY6" fmla="*/ 95631 h 769289"/>
                  <a:gd name="connsiteX7" fmla="*/ 809530 w 832485"/>
                  <a:gd name="connsiteY7" fmla="*/ 89345 h 769289"/>
                  <a:gd name="connsiteX8" fmla="*/ 815149 w 832485"/>
                  <a:gd name="connsiteY8" fmla="*/ 57245 h 769289"/>
                  <a:gd name="connsiteX9" fmla="*/ 795242 w 832485"/>
                  <a:gd name="connsiteY9" fmla="*/ 952 h 769289"/>
                  <a:gd name="connsiteX10" fmla="*/ 794671 w 832485"/>
                  <a:gd name="connsiteY10" fmla="*/ 0 h 769289"/>
                  <a:gd name="connsiteX11" fmla="*/ 832485 w 832485"/>
                  <a:gd name="connsiteY11" fmla="*/ 93154 h 769289"/>
                  <a:gd name="connsiteX12" fmla="*/ 832485 w 832485"/>
                  <a:gd name="connsiteY12" fmla="*/ 415004 h 769289"/>
                  <a:gd name="connsiteX13" fmla="*/ 756857 w 832485"/>
                  <a:gd name="connsiteY13" fmla="*/ 544830 h 769289"/>
                  <a:gd name="connsiteX14" fmla="*/ 389191 w 832485"/>
                  <a:gd name="connsiteY14" fmla="*/ 758476 h 769289"/>
                  <a:gd name="connsiteX15" fmla="*/ 302609 w 832485"/>
                  <a:gd name="connsiteY15" fmla="*/ 756857 h 769289"/>
                  <a:gd name="connsiteX16" fmla="*/ 0 w 832485"/>
                  <a:gd name="connsiteY16" fmla="*/ 583597 h 769289"/>
                  <a:gd name="connsiteX17" fmla="*/ 554927 w 832485"/>
                  <a:gd name="connsiteY17" fmla="*/ 261271 h 7692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832485" h="769289">
                    <a:moveTo>
                      <a:pt x="554831" y="261175"/>
                    </a:moveTo>
                    <a:lnTo>
                      <a:pt x="559499" y="258509"/>
                    </a:lnTo>
                    <a:lnTo>
                      <a:pt x="559689" y="258509"/>
                    </a:lnTo>
                    <a:cubicBezTo>
                      <a:pt x="559689" y="258509"/>
                      <a:pt x="760857" y="142875"/>
                      <a:pt x="760857" y="142875"/>
                    </a:cubicBezTo>
                    <a:cubicBezTo>
                      <a:pt x="762572" y="141732"/>
                      <a:pt x="764095" y="140684"/>
                      <a:pt x="765620" y="139541"/>
                    </a:cubicBezTo>
                    <a:cubicBezTo>
                      <a:pt x="782193" y="130683"/>
                      <a:pt x="795814" y="117062"/>
                      <a:pt x="804577" y="100394"/>
                    </a:cubicBezTo>
                    <a:cubicBezTo>
                      <a:pt x="805624" y="98679"/>
                      <a:pt x="806386" y="97060"/>
                      <a:pt x="806958" y="95631"/>
                    </a:cubicBezTo>
                    <a:cubicBezTo>
                      <a:pt x="807815" y="93631"/>
                      <a:pt x="808673" y="91535"/>
                      <a:pt x="809530" y="89345"/>
                    </a:cubicBezTo>
                    <a:cubicBezTo>
                      <a:pt x="813149" y="79343"/>
                      <a:pt x="815149" y="68580"/>
                      <a:pt x="815149" y="57245"/>
                    </a:cubicBezTo>
                    <a:cubicBezTo>
                      <a:pt x="815149" y="34862"/>
                      <a:pt x="808196" y="16669"/>
                      <a:pt x="795242" y="952"/>
                    </a:cubicBezTo>
                    <a:cubicBezTo>
                      <a:pt x="795052" y="571"/>
                      <a:pt x="794861" y="286"/>
                      <a:pt x="794671" y="0"/>
                    </a:cubicBezTo>
                    <a:cubicBezTo>
                      <a:pt x="796957" y="2191"/>
                      <a:pt x="832485" y="37148"/>
                      <a:pt x="832485" y="93154"/>
                    </a:cubicBezTo>
                    <a:lnTo>
                      <a:pt x="832485" y="415004"/>
                    </a:lnTo>
                    <a:cubicBezTo>
                      <a:pt x="832485" y="444151"/>
                      <a:pt x="827437" y="504444"/>
                      <a:pt x="756857" y="544830"/>
                    </a:cubicBezTo>
                    <a:lnTo>
                      <a:pt x="389191" y="758476"/>
                    </a:lnTo>
                    <a:cubicBezTo>
                      <a:pt x="345091" y="783717"/>
                      <a:pt x="302609" y="756857"/>
                      <a:pt x="302609" y="756857"/>
                    </a:cubicBezTo>
                    <a:lnTo>
                      <a:pt x="0" y="583597"/>
                    </a:lnTo>
                    <a:lnTo>
                      <a:pt x="554927" y="261271"/>
                    </a:lnTo>
                  </a:path>
                </a:pathLst>
              </a:custGeom>
              <a:solidFill>
                <a:srgbClr val="FFFFFF"/>
              </a:solidFill>
              <a:ln w="2381" cap="rnd">
                <a:solidFill>
                  <a:srgbClr val="9D9D9C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grpSp>
            <p:nvGrpSpPr>
              <p:cNvPr id="12" name="Gráfico 11">
                <a:extLst>
                  <a:ext uri="{FF2B5EF4-FFF2-40B4-BE49-F238E27FC236}">
                    <a16:creationId xmlns:a16="http://schemas.microsoft.com/office/drawing/2014/main" id="{69D8C5E1-7426-A34D-0AB8-B811E3DADF2E}"/>
                  </a:ext>
                </a:extLst>
              </p:cNvPr>
              <p:cNvGrpSpPr/>
              <p:nvPr/>
            </p:nvGrpSpPr>
            <p:grpSpPr>
              <a:xfrm>
                <a:off x="970216" y="154305"/>
                <a:ext cx="920305" cy="790574"/>
                <a:chOff x="970216" y="154305"/>
                <a:chExt cx="920305" cy="790574"/>
              </a:xfrm>
              <a:solidFill>
                <a:srgbClr val="FFFFFF"/>
              </a:solidFill>
            </p:grpSpPr>
            <p:sp>
              <p:nvSpPr>
                <p:cNvPr id="14" name="Forma Livre: Forma 13">
                  <a:extLst>
                    <a:ext uri="{FF2B5EF4-FFF2-40B4-BE49-F238E27FC236}">
                      <a16:creationId xmlns:a16="http://schemas.microsoft.com/office/drawing/2014/main" id="{F424E189-FEEF-D366-F69F-344D613589A5}"/>
                    </a:ext>
                  </a:extLst>
                </p:cNvPr>
                <p:cNvSpPr/>
                <p:nvPr/>
              </p:nvSpPr>
              <p:spPr>
                <a:xfrm>
                  <a:off x="970216" y="154305"/>
                  <a:ext cx="920305" cy="790574"/>
                </a:xfrm>
                <a:custGeom>
                  <a:avLst/>
                  <a:gdLst>
                    <a:gd name="connsiteX0" fmla="*/ 866013 w 920305"/>
                    <a:gd name="connsiteY0" fmla="*/ 672275 h 790574"/>
                    <a:gd name="connsiteX1" fmla="*/ 870776 w 920305"/>
                    <a:gd name="connsiteY1" fmla="*/ 668941 h 790574"/>
                    <a:gd name="connsiteX2" fmla="*/ 909733 w 920305"/>
                    <a:gd name="connsiteY2" fmla="*/ 629793 h 790574"/>
                    <a:gd name="connsiteX3" fmla="*/ 912114 w 920305"/>
                    <a:gd name="connsiteY3" fmla="*/ 625031 h 790574"/>
                    <a:gd name="connsiteX4" fmla="*/ 914686 w 920305"/>
                    <a:gd name="connsiteY4" fmla="*/ 618744 h 790574"/>
                    <a:gd name="connsiteX5" fmla="*/ 920305 w 920305"/>
                    <a:gd name="connsiteY5" fmla="*/ 586645 h 790574"/>
                    <a:gd name="connsiteX6" fmla="*/ 900398 w 920305"/>
                    <a:gd name="connsiteY6" fmla="*/ 530352 h 790574"/>
                    <a:gd name="connsiteX7" fmla="*/ 869347 w 920305"/>
                    <a:gd name="connsiteY7" fmla="*/ 503491 h 790574"/>
                    <a:gd name="connsiteX8" fmla="*/ 856679 w 920305"/>
                    <a:gd name="connsiteY8" fmla="*/ 495967 h 790574"/>
                    <a:gd name="connsiteX9" fmla="*/ 0 w 920305"/>
                    <a:gd name="connsiteY9" fmla="*/ 0 h 790574"/>
                    <a:gd name="connsiteX10" fmla="*/ 0 w 920305"/>
                    <a:gd name="connsiteY10" fmla="*/ 408527 h 790574"/>
                    <a:gd name="connsiteX11" fmla="*/ 659035 w 920305"/>
                    <a:gd name="connsiteY11" fmla="*/ 790099 h 790574"/>
                    <a:gd name="connsiteX12" fmla="*/ 659987 w 920305"/>
                    <a:gd name="connsiteY12" fmla="*/ 790575 h 790574"/>
                    <a:gd name="connsiteX13" fmla="*/ 866013 w 920305"/>
                    <a:gd name="connsiteY13" fmla="*/ 672275 h 7905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920305" h="790574">
                      <a:moveTo>
                        <a:pt x="866013" y="672275"/>
                      </a:moveTo>
                      <a:cubicBezTo>
                        <a:pt x="867728" y="671132"/>
                        <a:pt x="869251" y="670084"/>
                        <a:pt x="870776" y="668941"/>
                      </a:cubicBezTo>
                      <a:cubicBezTo>
                        <a:pt x="887349" y="660083"/>
                        <a:pt x="900970" y="646462"/>
                        <a:pt x="909733" y="629793"/>
                      </a:cubicBezTo>
                      <a:cubicBezTo>
                        <a:pt x="910780" y="628079"/>
                        <a:pt x="911543" y="626459"/>
                        <a:pt x="912114" y="625031"/>
                      </a:cubicBezTo>
                      <a:cubicBezTo>
                        <a:pt x="912971" y="623030"/>
                        <a:pt x="913829" y="620935"/>
                        <a:pt x="914686" y="618744"/>
                      </a:cubicBezTo>
                      <a:cubicBezTo>
                        <a:pt x="918305" y="608743"/>
                        <a:pt x="920305" y="597980"/>
                        <a:pt x="920305" y="586645"/>
                      </a:cubicBezTo>
                      <a:cubicBezTo>
                        <a:pt x="920305" y="564261"/>
                        <a:pt x="913352" y="546068"/>
                        <a:pt x="900398" y="530352"/>
                      </a:cubicBezTo>
                      <a:cubicBezTo>
                        <a:pt x="892302" y="520541"/>
                        <a:pt x="881920" y="511778"/>
                        <a:pt x="869347" y="503491"/>
                      </a:cubicBezTo>
                      <a:cubicBezTo>
                        <a:pt x="864680" y="500539"/>
                        <a:pt x="862013" y="499396"/>
                        <a:pt x="856679" y="495967"/>
                      </a:cubicBezTo>
                      <a:lnTo>
                        <a:pt x="0" y="0"/>
                      </a:lnTo>
                      <a:lnTo>
                        <a:pt x="0" y="408527"/>
                      </a:lnTo>
                      <a:lnTo>
                        <a:pt x="659035" y="790099"/>
                      </a:lnTo>
                      <a:lnTo>
                        <a:pt x="659987" y="790575"/>
                      </a:lnTo>
                      <a:lnTo>
                        <a:pt x="866013" y="67227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2381" cap="rnd">
                  <a:solidFill>
                    <a:srgbClr val="9D9D9C"/>
                  </a:solidFill>
                  <a:prstDash val="solid"/>
                  <a:round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  <p:sp>
              <p:nvSpPr>
                <p:cNvPr id="15" name="Forma Livre: Forma 14">
                  <a:extLst>
                    <a:ext uri="{FF2B5EF4-FFF2-40B4-BE49-F238E27FC236}">
                      <a16:creationId xmlns:a16="http://schemas.microsoft.com/office/drawing/2014/main" id="{D56C5692-6B15-07E1-CAAE-D2058051DD89}"/>
                    </a:ext>
                  </a:extLst>
                </p:cNvPr>
                <p:cNvSpPr/>
                <p:nvPr/>
              </p:nvSpPr>
              <p:spPr>
                <a:xfrm>
                  <a:off x="1869810" y="683524"/>
                  <a:ext cx="42" cy="84"/>
                </a:xfrm>
                <a:custGeom>
                  <a:avLst/>
                  <a:gdLst>
                    <a:gd name="connsiteX0" fmla="*/ 42 w 42"/>
                    <a:gd name="connsiteY0" fmla="*/ 85 h 84"/>
                    <a:gd name="connsiteX1" fmla="*/ 42 w 42"/>
                    <a:gd name="connsiteY1" fmla="*/ 85 h 84"/>
                    <a:gd name="connsiteX2" fmla="*/ 42 w 42"/>
                    <a:gd name="connsiteY2" fmla="*/ 85 h 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42" h="84">
                      <a:moveTo>
                        <a:pt x="42" y="85"/>
                      </a:moveTo>
                      <a:cubicBezTo>
                        <a:pt x="42" y="85"/>
                        <a:pt x="-53" y="-106"/>
                        <a:pt x="42" y="85"/>
                      </a:cubicBezTo>
                      <a:lnTo>
                        <a:pt x="42" y="8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2381" cap="rnd">
                  <a:solidFill>
                    <a:srgbClr val="9D9D9C"/>
                  </a:solidFill>
                  <a:prstDash val="solid"/>
                  <a:round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</p:grpSp>
        </p:grpSp>
      </p:grpSp>
      <p:pic>
        <p:nvPicPr>
          <p:cNvPr id="17" name="Gráfico 16">
            <a:extLst>
              <a:ext uri="{FF2B5EF4-FFF2-40B4-BE49-F238E27FC236}">
                <a16:creationId xmlns:a16="http://schemas.microsoft.com/office/drawing/2014/main" id="{548B60BB-018D-6D09-256F-CCFF3D92A1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10850" y="1594438"/>
            <a:ext cx="1108115" cy="208586"/>
          </a:xfrm>
          <a:prstGeom prst="rect">
            <a:avLst/>
          </a:prstGeom>
        </p:spPr>
      </p:pic>
      <p:pic>
        <p:nvPicPr>
          <p:cNvPr id="18" name="Gráfico 17">
            <a:extLst>
              <a:ext uri="{FF2B5EF4-FFF2-40B4-BE49-F238E27FC236}">
                <a16:creationId xmlns:a16="http://schemas.microsoft.com/office/drawing/2014/main" id="{CBF83076-7E2C-3C35-A8E5-E7E654FF203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772150" y="275021"/>
            <a:ext cx="742950" cy="209550"/>
          </a:xfrm>
          <a:prstGeom prst="rect">
            <a:avLst/>
          </a:prstGeom>
        </p:spPr>
      </p:pic>
      <p:pic>
        <p:nvPicPr>
          <p:cNvPr id="21" name="Gráfico 20">
            <a:extLst>
              <a:ext uri="{FF2B5EF4-FFF2-40B4-BE49-F238E27FC236}">
                <a16:creationId xmlns:a16="http://schemas.microsoft.com/office/drawing/2014/main" id="{470F48BA-EC07-DBE3-6341-11B428C666C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38138" y="9602404"/>
            <a:ext cx="1666875" cy="95250"/>
          </a:xfrm>
          <a:prstGeom prst="rect">
            <a:avLst/>
          </a:prstGeom>
        </p:spPr>
      </p:pic>
      <p:pic>
        <p:nvPicPr>
          <p:cNvPr id="10" name="Gráfico 9">
            <a:extLst>
              <a:ext uri="{FF2B5EF4-FFF2-40B4-BE49-F238E27FC236}">
                <a16:creationId xmlns:a16="http://schemas.microsoft.com/office/drawing/2014/main" id="{B9E8582F-FE2E-3BC3-D2DF-6BB9A2B43177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752850" y="1539964"/>
            <a:ext cx="1057275" cy="333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06085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66">
          <p15:clr>
            <a:srgbClr val="FBAE40"/>
          </p15:clr>
        </p15:guide>
        <p15:guide id="2" pos="2364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OLO INFORMATIVO DE RIS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>
            <a:extLst>
              <a:ext uri="{FF2B5EF4-FFF2-40B4-BE49-F238E27FC236}">
                <a16:creationId xmlns:a16="http://schemas.microsoft.com/office/drawing/2014/main" id="{66E51392-E131-8BF9-CB7A-1BED97E882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6857999" cy="970075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6F528-DCC8-4A94-A062-A96B06F56972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6EB5-BC1E-4769-865C-6E98FA9E49C3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Gráfico 6">
            <a:extLst>
              <a:ext uri="{FF2B5EF4-FFF2-40B4-BE49-F238E27FC236}">
                <a16:creationId xmlns:a16="http://schemas.microsoft.com/office/drawing/2014/main" id="{3A1D8981-087A-F121-A79C-11A53085A64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369107" y="438921"/>
            <a:ext cx="714375" cy="219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3411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OLO SEM TI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>
            <a:extLst>
              <a:ext uri="{FF2B5EF4-FFF2-40B4-BE49-F238E27FC236}">
                <a16:creationId xmlns:a16="http://schemas.microsoft.com/office/drawing/2014/main" id="{66E51392-E131-8BF9-CB7A-1BED97E882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6857999" cy="970075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6F528-DCC8-4A94-A062-A96B06F56972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6EB5-BC1E-4769-865C-6E98FA9E49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92141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_PROD_INDUSTR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>
            <a:extLst>
              <a:ext uri="{FF2B5EF4-FFF2-40B4-BE49-F238E27FC236}">
                <a16:creationId xmlns:a16="http://schemas.microsoft.com/office/drawing/2014/main" id="{66E51392-E131-8BF9-CB7A-1BED97E882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6857999" cy="970075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6F528-DCC8-4A94-A062-A96B06F56972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6EB5-BC1E-4769-865C-6E98FA9E49C3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Gráfico 6">
            <a:extLst>
              <a:ext uri="{FF2B5EF4-FFF2-40B4-BE49-F238E27FC236}">
                <a16:creationId xmlns:a16="http://schemas.microsoft.com/office/drawing/2014/main" id="{05A427FC-61C6-8CC2-6D32-FE9D22E7A7D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483188" y="2272793"/>
            <a:ext cx="600075" cy="219075"/>
          </a:xfrm>
          <a:prstGeom prst="rect">
            <a:avLst/>
          </a:prstGeom>
        </p:spPr>
      </p:pic>
      <p:grpSp>
        <p:nvGrpSpPr>
          <p:cNvPr id="10" name="Agrupar 9">
            <a:extLst>
              <a:ext uri="{FF2B5EF4-FFF2-40B4-BE49-F238E27FC236}">
                <a16:creationId xmlns:a16="http://schemas.microsoft.com/office/drawing/2014/main" id="{FE995A48-E4C4-AF6A-7FD4-A15894C982C7}"/>
              </a:ext>
            </a:extLst>
          </p:cNvPr>
          <p:cNvGrpSpPr/>
          <p:nvPr userDrawn="1"/>
        </p:nvGrpSpPr>
        <p:grpSpPr>
          <a:xfrm>
            <a:off x="3177539" y="8290559"/>
            <a:ext cx="3527407" cy="809199"/>
            <a:chOff x="2981979" y="8252939"/>
            <a:chExt cx="3722968" cy="846820"/>
          </a:xfrm>
        </p:grpSpPr>
        <p:sp>
          <p:nvSpPr>
            <p:cNvPr id="11" name="Retângulo 10">
              <a:extLst>
                <a:ext uri="{FF2B5EF4-FFF2-40B4-BE49-F238E27FC236}">
                  <a16:creationId xmlns:a16="http://schemas.microsoft.com/office/drawing/2014/main" id="{662FC7DC-1973-07D9-A894-F69B00A2D7A8}"/>
                </a:ext>
              </a:extLst>
            </p:cNvPr>
            <p:cNvSpPr/>
            <p:nvPr userDrawn="1"/>
          </p:nvSpPr>
          <p:spPr>
            <a:xfrm>
              <a:off x="3428999" y="8501974"/>
              <a:ext cx="3166353" cy="59778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2" name="Imagem 11" descr="Placa branca com letras pretas&#10;&#10;O conteúdo gerado por IA pode estar incorreto.">
              <a:extLst>
                <a:ext uri="{FF2B5EF4-FFF2-40B4-BE49-F238E27FC236}">
                  <a16:creationId xmlns:a16="http://schemas.microsoft.com/office/drawing/2014/main" id="{699CC88B-28AF-11DE-7AB4-16C363DA6F8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81979" y="8252939"/>
              <a:ext cx="3722968" cy="8038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309306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_PROD_COMER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>
            <a:extLst>
              <a:ext uri="{FF2B5EF4-FFF2-40B4-BE49-F238E27FC236}">
                <a16:creationId xmlns:a16="http://schemas.microsoft.com/office/drawing/2014/main" id="{66E51392-E131-8BF9-CB7A-1BED97E882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6857999" cy="970075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6F528-DCC8-4A94-A062-A96B06F56972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6EB5-BC1E-4769-865C-6E98FA9E49C3}" type="slidenum">
              <a:rPr lang="pt-BR" smtClean="0"/>
              <a:t>‹nº›</a:t>
            </a:fld>
            <a:endParaRPr lang="pt-BR"/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id="{EA4B0E71-9963-7716-4F84-77509BADBAA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483188" y="2387153"/>
            <a:ext cx="600075" cy="95250"/>
          </a:xfrm>
          <a:prstGeom prst="rect">
            <a:avLst/>
          </a:prstGeom>
        </p:spPr>
      </p:pic>
      <p:grpSp>
        <p:nvGrpSpPr>
          <p:cNvPr id="10" name="Agrupar 9">
            <a:extLst>
              <a:ext uri="{FF2B5EF4-FFF2-40B4-BE49-F238E27FC236}">
                <a16:creationId xmlns:a16="http://schemas.microsoft.com/office/drawing/2014/main" id="{9FCD93D2-04E7-6A1C-C1F3-FC80F186D296}"/>
              </a:ext>
            </a:extLst>
          </p:cNvPr>
          <p:cNvGrpSpPr/>
          <p:nvPr userDrawn="1"/>
        </p:nvGrpSpPr>
        <p:grpSpPr>
          <a:xfrm>
            <a:off x="3177539" y="8290559"/>
            <a:ext cx="3527407" cy="809199"/>
            <a:chOff x="2981979" y="8252939"/>
            <a:chExt cx="3722968" cy="846820"/>
          </a:xfrm>
        </p:grpSpPr>
        <p:sp>
          <p:nvSpPr>
            <p:cNvPr id="11" name="Retângulo 10">
              <a:extLst>
                <a:ext uri="{FF2B5EF4-FFF2-40B4-BE49-F238E27FC236}">
                  <a16:creationId xmlns:a16="http://schemas.microsoft.com/office/drawing/2014/main" id="{D563780D-DD5E-DCE0-C563-3C1E5ADD13F8}"/>
                </a:ext>
              </a:extLst>
            </p:cNvPr>
            <p:cNvSpPr/>
            <p:nvPr userDrawn="1"/>
          </p:nvSpPr>
          <p:spPr>
            <a:xfrm>
              <a:off x="3428999" y="8501974"/>
              <a:ext cx="3166353" cy="59778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2" name="Imagem 11" descr="Placa branca com letras pretas&#10;&#10;O conteúdo gerado por IA pode estar incorreto.">
              <a:extLst>
                <a:ext uri="{FF2B5EF4-FFF2-40B4-BE49-F238E27FC236}">
                  <a16:creationId xmlns:a16="http://schemas.microsoft.com/office/drawing/2014/main" id="{556B7C66-187F-0137-FC98-543C7F5599B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81979" y="8252939"/>
              <a:ext cx="3722968" cy="8038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66119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_SERVIÇ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>
            <a:extLst>
              <a:ext uri="{FF2B5EF4-FFF2-40B4-BE49-F238E27FC236}">
                <a16:creationId xmlns:a16="http://schemas.microsoft.com/office/drawing/2014/main" id="{66E51392-E131-8BF9-CB7A-1BED97E882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6857999" cy="970075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6F528-DCC8-4A94-A062-A96B06F56972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6EB5-BC1E-4769-865C-6E98FA9E49C3}" type="slidenum">
              <a:rPr lang="pt-BR" smtClean="0"/>
              <a:t>‹nº›</a:t>
            </a:fld>
            <a:endParaRPr lang="pt-BR"/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8352F129-B492-EBA4-7991-83075F4412E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472303" y="2395106"/>
            <a:ext cx="523875" cy="114300"/>
          </a:xfrm>
          <a:prstGeom prst="rect">
            <a:avLst/>
          </a:prstGeom>
        </p:spPr>
      </p:pic>
      <p:grpSp>
        <p:nvGrpSpPr>
          <p:cNvPr id="10" name="Agrupar 9">
            <a:extLst>
              <a:ext uri="{FF2B5EF4-FFF2-40B4-BE49-F238E27FC236}">
                <a16:creationId xmlns:a16="http://schemas.microsoft.com/office/drawing/2014/main" id="{5DEDEE70-7A81-6790-9E58-4D99A78D3888}"/>
              </a:ext>
            </a:extLst>
          </p:cNvPr>
          <p:cNvGrpSpPr/>
          <p:nvPr userDrawn="1"/>
        </p:nvGrpSpPr>
        <p:grpSpPr>
          <a:xfrm>
            <a:off x="3177539" y="8290559"/>
            <a:ext cx="3527407" cy="809199"/>
            <a:chOff x="2981979" y="8252939"/>
            <a:chExt cx="3722968" cy="846820"/>
          </a:xfrm>
        </p:grpSpPr>
        <p:sp>
          <p:nvSpPr>
            <p:cNvPr id="11" name="Retângulo 10">
              <a:extLst>
                <a:ext uri="{FF2B5EF4-FFF2-40B4-BE49-F238E27FC236}">
                  <a16:creationId xmlns:a16="http://schemas.microsoft.com/office/drawing/2014/main" id="{88C5309E-234A-EFA2-0531-242DB3CEB52A}"/>
                </a:ext>
              </a:extLst>
            </p:cNvPr>
            <p:cNvSpPr/>
            <p:nvPr userDrawn="1"/>
          </p:nvSpPr>
          <p:spPr>
            <a:xfrm>
              <a:off x="3428999" y="8501974"/>
              <a:ext cx="3166353" cy="59778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2" name="Imagem 11" descr="Placa branca com letras pretas&#10;&#10;O conteúdo gerado por IA pode estar incorreto.">
              <a:extLst>
                <a:ext uri="{FF2B5EF4-FFF2-40B4-BE49-F238E27FC236}">
                  <a16:creationId xmlns:a16="http://schemas.microsoft.com/office/drawing/2014/main" id="{712CF40F-A791-765D-21A4-D17535DEF73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81979" y="8252939"/>
              <a:ext cx="3722968" cy="8038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347624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_MERC. TRABALH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>
            <a:extLst>
              <a:ext uri="{FF2B5EF4-FFF2-40B4-BE49-F238E27FC236}">
                <a16:creationId xmlns:a16="http://schemas.microsoft.com/office/drawing/2014/main" id="{66E51392-E131-8BF9-CB7A-1BED97E882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6857999" cy="970075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6F528-DCC8-4A94-A062-A96B06F56972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6EB5-BC1E-4769-865C-6E98FA9E49C3}" type="slidenum">
              <a:rPr lang="pt-BR" smtClean="0"/>
              <a:t>‹nº›</a:t>
            </a:fld>
            <a:endParaRPr lang="pt-BR"/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id="{17205F06-0CBD-B3AE-2895-5BDE51E325A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481011" y="2282771"/>
            <a:ext cx="742950" cy="219075"/>
          </a:xfrm>
          <a:prstGeom prst="rect">
            <a:avLst/>
          </a:prstGeom>
        </p:spPr>
      </p:pic>
      <p:grpSp>
        <p:nvGrpSpPr>
          <p:cNvPr id="10" name="Agrupar 9">
            <a:extLst>
              <a:ext uri="{FF2B5EF4-FFF2-40B4-BE49-F238E27FC236}">
                <a16:creationId xmlns:a16="http://schemas.microsoft.com/office/drawing/2014/main" id="{9AE67F39-4A5F-2746-19CA-2892C1AF7F58}"/>
              </a:ext>
            </a:extLst>
          </p:cNvPr>
          <p:cNvGrpSpPr/>
          <p:nvPr userDrawn="1"/>
        </p:nvGrpSpPr>
        <p:grpSpPr>
          <a:xfrm>
            <a:off x="3177539" y="8290559"/>
            <a:ext cx="3527407" cy="809199"/>
            <a:chOff x="2981979" y="8252939"/>
            <a:chExt cx="3722968" cy="846820"/>
          </a:xfrm>
        </p:grpSpPr>
        <p:sp>
          <p:nvSpPr>
            <p:cNvPr id="11" name="Retângulo 10">
              <a:extLst>
                <a:ext uri="{FF2B5EF4-FFF2-40B4-BE49-F238E27FC236}">
                  <a16:creationId xmlns:a16="http://schemas.microsoft.com/office/drawing/2014/main" id="{08602C9E-7AC1-A4AB-5E54-91E50F53ACC3}"/>
                </a:ext>
              </a:extLst>
            </p:cNvPr>
            <p:cNvSpPr/>
            <p:nvPr userDrawn="1"/>
          </p:nvSpPr>
          <p:spPr>
            <a:xfrm>
              <a:off x="3428999" y="8501974"/>
              <a:ext cx="3166353" cy="59778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2" name="Imagem 11" descr="Placa branca com letras pretas&#10;&#10;O conteúdo gerado por IA pode estar incorreto.">
              <a:extLst>
                <a:ext uri="{FF2B5EF4-FFF2-40B4-BE49-F238E27FC236}">
                  <a16:creationId xmlns:a16="http://schemas.microsoft.com/office/drawing/2014/main" id="{F340C0CB-72A7-975C-50AB-41060C029A4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81979" y="8252939"/>
              <a:ext cx="3722968" cy="8038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453891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_PI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>
            <a:extLst>
              <a:ext uri="{FF2B5EF4-FFF2-40B4-BE49-F238E27FC236}">
                <a16:creationId xmlns:a16="http://schemas.microsoft.com/office/drawing/2014/main" id="{66E51392-E131-8BF9-CB7A-1BED97E882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6857999" cy="970075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6F528-DCC8-4A94-A062-A96B06F56972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6EB5-BC1E-4769-865C-6E98FA9E49C3}" type="slidenum">
              <a:rPr lang="pt-BR" smtClean="0"/>
              <a:t>‹nº›</a:t>
            </a:fld>
            <a:endParaRPr lang="pt-BR"/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584DFEDC-DE2E-7011-2189-A87AE52B847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476132" y="2387395"/>
            <a:ext cx="200025" cy="95250"/>
          </a:xfrm>
          <a:prstGeom prst="rect">
            <a:avLst/>
          </a:prstGeom>
        </p:spPr>
      </p:pic>
      <p:grpSp>
        <p:nvGrpSpPr>
          <p:cNvPr id="10" name="Agrupar 9">
            <a:extLst>
              <a:ext uri="{FF2B5EF4-FFF2-40B4-BE49-F238E27FC236}">
                <a16:creationId xmlns:a16="http://schemas.microsoft.com/office/drawing/2014/main" id="{05A443F4-6665-47AE-397E-C7D6A5807E0D}"/>
              </a:ext>
            </a:extLst>
          </p:cNvPr>
          <p:cNvGrpSpPr/>
          <p:nvPr userDrawn="1"/>
        </p:nvGrpSpPr>
        <p:grpSpPr>
          <a:xfrm>
            <a:off x="3177539" y="8290559"/>
            <a:ext cx="3527407" cy="809199"/>
            <a:chOff x="2981979" y="8252939"/>
            <a:chExt cx="3722968" cy="846820"/>
          </a:xfrm>
        </p:grpSpPr>
        <p:sp>
          <p:nvSpPr>
            <p:cNvPr id="11" name="Retângulo 10">
              <a:extLst>
                <a:ext uri="{FF2B5EF4-FFF2-40B4-BE49-F238E27FC236}">
                  <a16:creationId xmlns:a16="http://schemas.microsoft.com/office/drawing/2014/main" id="{8E1E769F-8F9C-1659-0397-2F23D0295FD8}"/>
                </a:ext>
              </a:extLst>
            </p:cNvPr>
            <p:cNvSpPr/>
            <p:nvPr userDrawn="1"/>
          </p:nvSpPr>
          <p:spPr>
            <a:xfrm>
              <a:off x="3428999" y="8501974"/>
              <a:ext cx="3166353" cy="59778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2" name="Imagem 11" descr="Placa branca com letras pretas&#10;&#10;O conteúdo gerado por IA pode estar incorreto.">
              <a:extLst>
                <a:ext uri="{FF2B5EF4-FFF2-40B4-BE49-F238E27FC236}">
                  <a16:creationId xmlns:a16="http://schemas.microsoft.com/office/drawing/2014/main" id="{A9B56F13-7F20-C20E-BF42-8E253206F2B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81979" y="8252939"/>
              <a:ext cx="3722968" cy="8038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34601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_BOLETIM_CREDI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>
            <a:extLst>
              <a:ext uri="{FF2B5EF4-FFF2-40B4-BE49-F238E27FC236}">
                <a16:creationId xmlns:a16="http://schemas.microsoft.com/office/drawing/2014/main" id="{66E51392-E131-8BF9-CB7A-1BED97E882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6857999" cy="970075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6F528-DCC8-4A94-A062-A96B06F56972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6EB5-BC1E-4769-865C-6E98FA9E49C3}" type="slidenum">
              <a:rPr lang="pt-BR" smtClean="0"/>
              <a:t>‹nº›</a:t>
            </a:fld>
            <a:endParaRPr lang="pt-BR"/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id="{F971B4FB-A008-ACA4-C79B-A9EB90DBEA3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475901" y="2287715"/>
            <a:ext cx="666750" cy="219075"/>
          </a:xfrm>
          <a:prstGeom prst="rect">
            <a:avLst/>
          </a:prstGeom>
        </p:spPr>
      </p:pic>
      <p:grpSp>
        <p:nvGrpSpPr>
          <p:cNvPr id="10" name="Agrupar 9">
            <a:extLst>
              <a:ext uri="{FF2B5EF4-FFF2-40B4-BE49-F238E27FC236}">
                <a16:creationId xmlns:a16="http://schemas.microsoft.com/office/drawing/2014/main" id="{518E2B3D-897F-0861-C205-547D0E4F7AC2}"/>
              </a:ext>
            </a:extLst>
          </p:cNvPr>
          <p:cNvGrpSpPr/>
          <p:nvPr userDrawn="1"/>
        </p:nvGrpSpPr>
        <p:grpSpPr>
          <a:xfrm>
            <a:off x="3177539" y="8290559"/>
            <a:ext cx="3527407" cy="809199"/>
            <a:chOff x="2981979" y="8252939"/>
            <a:chExt cx="3722968" cy="846820"/>
          </a:xfrm>
        </p:grpSpPr>
        <p:sp>
          <p:nvSpPr>
            <p:cNvPr id="11" name="Retângulo 10">
              <a:extLst>
                <a:ext uri="{FF2B5EF4-FFF2-40B4-BE49-F238E27FC236}">
                  <a16:creationId xmlns:a16="http://schemas.microsoft.com/office/drawing/2014/main" id="{6A3A36F3-CF99-EF7F-C02B-C70DBE5751F8}"/>
                </a:ext>
              </a:extLst>
            </p:cNvPr>
            <p:cNvSpPr/>
            <p:nvPr userDrawn="1"/>
          </p:nvSpPr>
          <p:spPr>
            <a:xfrm>
              <a:off x="3428999" y="8501974"/>
              <a:ext cx="3166353" cy="59778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2" name="Imagem 11" descr="Placa branca com letras pretas&#10;&#10;O conteúdo gerado por IA pode estar incorreto.">
              <a:extLst>
                <a:ext uri="{FF2B5EF4-FFF2-40B4-BE49-F238E27FC236}">
                  <a16:creationId xmlns:a16="http://schemas.microsoft.com/office/drawing/2014/main" id="{A7AE2074-6730-42FE-FDA9-10F6664F250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81979" y="8252939"/>
              <a:ext cx="3722968" cy="8038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639136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_PRODUTIVIDADE_TRABALH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>
            <a:extLst>
              <a:ext uri="{FF2B5EF4-FFF2-40B4-BE49-F238E27FC236}">
                <a16:creationId xmlns:a16="http://schemas.microsoft.com/office/drawing/2014/main" id="{66E51392-E131-8BF9-CB7A-1BED97E882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6857999" cy="970075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6F528-DCC8-4A94-A062-A96B06F56972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6EB5-BC1E-4769-865C-6E98FA9E49C3}" type="slidenum">
              <a:rPr lang="pt-BR" smtClean="0"/>
              <a:t>‹nº›</a:t>
            </a:fld>
            <a:endParaRPr lang="pt-BR"/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C392225A-CDDB-E0BE-5A5D-2E717956DC7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473610" y="2280699"/>
            <a:ext cx="885825" cy="219075"/>
          </a:xfrm>
          <a:prstGeom prst="rect">
            <a:avLst/>
          </a:prstGeom>
        </p:spPr>
      </p:pic>
      <p:grpSp>
        <p:nvGrpSpPr>
          <p:cNvPr id="10" name="Agrupar 9">
            <a:extLst>
              <a:ext uri="{FF2B5EF4-FFF2-40B4-BE49-F238E27FC236}">
                <a16:creationId xmlns:a16="http://schemas.microsoft.com/office/drawing/2014/main" id="{E7DE6285-CDAB-AE76-1D67-5FD531446044}"/>
              </a:ext>
            </a:extLst>
          </p:cNvPr>
          <p:cNvGrpSpPr/>
          <p:nvPr userDrawn="1"/>
        </p:nvGrpSpPr>
        <p:grpSpPr>
          <a:xfrm>
            <a:off x="3177539" y="8290559"/>
            <a:ext cx="3527407" cy="809199"/>
            <a:chOff x="2981979" y="8252939"/>
            <a:chExt cx="3722968" cy="846820"/>
          </a:xfrm>
        </p:grpSpPr>
        <p:sp>
          <p:nvSpPr>
            <p:cNvPr id="11" name="Retângulo 10">
              <a:extLst>
                <a:ext uri="{FF2B5EF4-FFF2-40B4-BE49-F238E27FC236}">
                  <a16:creationId xmlns:a16="http://schemas.microsoft.com/office/drawing/2014/main" id="{9F42AEB0-DE1E-0C3A-3F97-E1406F7CBE0D}"/>
                </a:ext>
              </a:extLst>
            </p:cNvPr>
            <p:cNvSpPr/>
            <p:nvPr userDrawn="1"/>
          </p:nvSpPr>
          <p:spPr>
            <a:xfrm>
              <a:off x="3428999" y="8501974"/>
              <a:ext cx="3166353" cy="59778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2" name="Imagem 11" descr="Placa branca com letras pretas&#10;&#10;O conteúdo gerado por IA pode estar incorreto.">
              <a:extLst>
                <a:ext uri="{FF2B5EF4-FFF2-40B4-BE49-F238E27FC236}">
                  <a16:creationId xmlns:a16="http://schemas.microsoft.com/office/drawing/2014/main" id="{9A2664C8-86C8-DC48-AE15-0A8589F91D6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81979" y="8252939"/>
              <a:ext cx="3722968" cy="8038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34152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_IMAC. ECONOMICOS E SOCI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>
            <a:extLst>
              <a:ext uri="{FF2B5EF4-FFF2-40B4-BE49-F238E27FC236}">
                <a16:creationId xmlns:a16="http://schemas.microsoft.com/office/drawing/2014/main" id="{66E51392-E131-8BF9-CB7A-1BED97E882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6857999" cy="970075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6F528-DCC8-4A94-A062-A96B06F56972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6EB5-BC1E-4769-865C-6E98FA9E49C3}" type="slidenum">
              <a:rPr lang="pt-BR" smtClean="0"/>
              <a:t>‹nº›</a:t>
            </a:fld>
            <a:endParaRPr lang="pt-BR"/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id="{9DC81203-D48E-B29E-7796-C49AD271E82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491027" y="2134953"/>
            <a:ext cx="771525" cy="342900"/>
          </a:xfrm>
          <a:prstGeom prst="rect">
            <a:avLst/>
          </a:prstGeom>
        </p:spPr>
      </p:pic>
      <p:grpSp>
        <p:nvGrpSpPr>
          <p:cNvPr id="10" name="Agrupar 9">
            <a:extLst>
              <a:ext uri="{FF2B5EF4-FFF2-40B4-BE49-F238E27FC236}">
                <a16:creationId xmlns:a16="http://schemas.microsoft.com/office/drawing/2014/main" id="{3873D960-1112-01EE-71A4-F919EB36C8C7}"/>
              </a:ext>
            </a:extLst>
          </p:cNvPr>
          <p:cNvGrpSpPr/>
          <p:nvPr userDrawn="1"/>
        </p:nvGrpSpPr>
        <p:grpSpPr>
          <a:xfrm>
            <a:off x="3177539" y="8290559"/>
            <a:ext cx="3527407" cy="809199"/>
            <a:chOff x="2981979" y="8252939"/>
            <a:chExt cx="3722968" cy="846820"/>
          </a:xfrm>
        </p:grpSpPr>
        <p:sp>
          <p:nvSpPr>
            <p:cNvPr id="11" name="Retângulo 10">
              <a:extLst>
                <a:ext uri="{FF2B5EF4-FFF2-40B4-BE49-F238E27FC236}">
                  <a16:creationId xmlns:a16="http://schemas.microsoft.com/office/drawing/2014/main" id="{351F69CF-7B9C-A598-BF0D-46208AA2FC04}"/>
                </a:ext>
              </a:extLst>
            </p:cNvPr>
            <p:cNvSpPr/>
            <p:nvPr userDrawn="1"/>
          </p:nvSpPr>
          <p:spPr>
            <a:xfrm>
              <a:off x="3428999" y="8501974"/>
              <a:ext cx="3166353" cy="59778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2" name="Imagem 11" descr="Placa branca com letras pretas&#10;&#10;O conteúdo gerado por IA pode estar incorreto.">
              <a:extLst>
                <a:ext uri="{FF2B5EF4-FFF2-40B4-BE49-F238E27FC236}">
                  <a16:creationId xmlns:a16="http://schemas.microsoft.com/office/drawing/2014/main" id="{EF6635D2-BE05-B21E-9DE3-3D199F2A6BE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81979" y="8252939"/>
              <a:ext cx="3722968" cy="8038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064409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ER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6F528-DCC8-4A94-A062-A96B06F56972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6EB5-BC1E-4769-865C-6E98FA9E49C3}" type="slidenum">
              <a:rPr lang="pt-BR" smtClean="0"/>
              <a:t>‹nº›</a:t>
            </a:fld>
            <a:endParaRPr lang="pt-BR"/>
          </a:p>
        </p:txBody>
      </p:sp>
      <p:grpSp>
        <p:nvGrpSpPr>
          <p:cNvPr id="7" name="Agrupar 6">
            <a:extLst>
              <a:ext uri="{FF2B5EF4-FFF2-40B4-BE49-F238E27FC236}">
                <a16:creationId xmlns:a16="http://schemas.microsoft.com/office/drawing/2014/main" id="{EC70F2F1-4EC5-46FC-45BA-1F45C4BD55F1}"/>
              </a:ext>
            </a:extLst>
          </p:cNvPr>
          <p:cNvGrpSpPr/>
          <p:nvPr userDrawn="1"/>
        </p:nvGrpSpPr>
        <p:grpSpPr>
          <a:xfrm>
            <a:off x="0" y="-73589"/>
            <a:ext cx="6858000" cy="9700751"/>
            <a:chOff x="0" y="-73589"/>
            <a:chExt cx="6858000" cy="9700751"/>
          </a:xfrm>
        </p:grpSpPr>
        <p:pic>
          <p:nvPicPr>
            <p:cNvPr id="8" name="Imagem 7">
              <a:extLst>
                <a:ext uri="{FF2B5EF4-FFF2-40B4-BE49-F238E27FC236}">
                  <a16:creationId xmlns:a16="http://schemas.microsoft.com/office/drawing/2014/main" id="{66E51392-E131-8BF9-CB7A-1BED97E882A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0" y="-73589"/>
              <a:ext cx="6858000" cy="9700751"/>
            </a:xfrm>
            <a:prstGeom prst="rect">
              <a:avLst/>
            </a:prstGeom>
          </p:spPr>
        </p:pic>
        <p:pic>
          <p:nvPicPr>
            <p:cNvPr id="3" name="Gráfico 2">
              <a:extLst>
                <a:ext uri="{FF2B5EF4-FFF2-40B4-BE49-F238E27FC236}">
                  <a16:creationId xmlns:a16="http://schemas.microsoft.com/office/drawing/2014/main" id="{967E677D-8F5A-5ADD-C3FC-855E5F5876E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3716338" y="7572375"/>
              <a:ext cx="952500" cy="152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02412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66" userDrawn="1">
          <p15:clr>
            <a:srgbClr val="FBAE40"/>
          </p15:clr>
        </p15:guide>
        <p15:guide id="2" pos="2341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_INF. DE RISC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>
            <a:extLst>
              <a:ext uri="{FF2B5EF4-FFF2-40B4-BE49-F238E27FC236}">
                <a16:creationId xmlns:a16="http://schemas.microsoft.com/office/drawing/2014/main" id="{66E51392-E131-8BF9-CB7A-1BED97E882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6857999" cy="970075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6F528-DCC8-4A94-A062-A96B06F56972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6EB5-BC1E-4769-865C-6E98FA9E49C3}" type="slidenum">
              <a:rPr lang="pt-BR" smtClean="0"/>
              <a:t>‹nº›</a:t>
            </a:fld>
            <a:endParaRPr lang="pt-BR"/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67414A75-04AB-3B8F-52A2-6A53CFF8599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473610" y="2279281"/>
            <a:ext cx="714375" cy="219075"/>
          </a:xfrm>
          <a:prstGeom prst="rect">
            <a:avLst/>
          </a:prstGeom>
        </p:spPr>
      </p:pic>
      <p:grpSp>
        <p:nvGrpSpPr>
          <p:cNvPr id="10" name="Agrupar 9">
            <a:extLst>
              <a:ext uri="{FF2B5EF4-FFF2-40B4-BE49-F238E27FC236}">
                <a16:creationId xmlns:a16="http://schemas.microsoft.com/office/drawing/2014/main" id="{69AF7307-E36E-2947-0C8A-139361C2A769}"/>
              </a:ext>
            </a:extLst>
          </p:cNvPr>
          <p:cNvGrpSpPr/>
          <p:nvPr userDrawn="1"/>
        </p:nvGrpSpPr>
        <p:grpSpPr>
          <a:xfrm>
            <a:off x="3177539" y="8290559"/>
            <a:ext cx="3527407" cy="809199"/>
            <a:chOff x="2981979" y="8252939"/>
            <a:chExt cx="3722968" cy="846820"/>
          </a:xfrm>
        </p:grpSpPr>
        <p:sp>
          <p:nvSpPr>
            <p:cNvPr id="11" name="Retângulo 10">
              <a:extLst>
                <a:ext uri="{FF2B5EF4-FFF2-40B4-BE49-F238E27FC236}">
                  <a16:creationId xmlns:a16="http://schemas.microsoft.com/office/drawing/2014/main" id="{CAB425B7-CC3B-1A74-2517-B2EEBC9CDD13}"/>
                </a:ext>
              </a:extLst>
            </p:cNvPr>
            <p:cNvSpPr/>
            <p:nvPr userDrawn="1"/>
          </p:nvSpPr>
          <p:spPr>
            <a:xfrm>
              <a:off x="3428999" y="8501974"/>
              <a:ext cx="3166353" cy="59778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2" name="Imagem 11" descr="Placa branca com letras pretas&#10;&#10;O conteúdo gerado por IA pode estar incorreto.">
              <a:extLst>
                <a:ext uri="{FF2B5EF4-FFF2-40B4-BE49-F238E27FC236}">
                  <a16:creationId xmlns:a16="http://schemas.microsoft.com/office/drawing/2014/main" id="{D32A473B-D648-201D-6C49-0BDF837E1B6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81979" y="8252939"/>
              <a:ext cx="3722968" cy="8038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315103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_SEM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>
            <a:extLst>
              <a:ext uri="{FF2B5EF4-FFF2-40B4-BE49-F238E27FC236}">
                <a16:creationId xmlns:a16="http://schemas.microsoft.com/office/drawing/2014/main" id="{66E51392-E131-8BF9-CB7A-1BED97E882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6857999" cy="970075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6F528-DCC8-4A94-A062-A96B06F56972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6EB5-BC1E-4769-865C-6E98FA9E49C3}" type="slidenum">
              <a:rPr lang="pt-BR" smtClean="0"/>
              <a:t>‹nº›</a:t>
            </a:fld>
            <a:endParaRPr lang="pt-BR"/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46674532-B5DF-DEC0-6378-05FB3EB335A5}"/>
              </a:ext>
            </a:extLst>
          </p:cNvPr>
          <p:cNvGrpSpPr/>
          <p:nvPr userDrawn="1"/>
        </p:nvGrpSpPr>
        <p:grpSpPr>
          <a:xfrm>
            <a:off x="3177539" y="8290559"/>
            <a:ext cx="3527407" cy="809199"/>
            <a:chOff x="2981979" y="8252939"/>
            <a:chExt cx="3722968" cy="846820"/>
          </a:xfrm>
        </p:grpSpPr>
        <p:sp>
          <p:nvSpPr>
            <p:cNvPr id="3" name="Retângulo 2">
              <a:extLst>
                <a:ext uri="{FF2B5EF4-FFF2-40B4-BE49-F238E27FC236}">
                  <a16:creationId xmlns:a16="http://schemas.microsoft.com/office/drawing/2014/main" id="{3AB51381-971F-9C54-9E9B-C7171ED07F0C}"/>
                </a:ext>
              </a:extLst>
            </p:cNvPr>
            <p:cNvSpPr/>
            <p:nvPr userDrawn="1"/>
          </p:nvSpPr>
          <p:spPr>
            <a:xfrm>
              <a:off x="3428999" y="8501974"/>
              <a:ext cx="3166353" cy="59778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7" name="Imagem 6" descr="Placa branca com letras pretas&#10;&#10;O conteúdo gerado por IA pode estar incorreto.">
              <a:extLst>
                <a:ext uri="{FF2B5EF4-FFF2-40B4-BE49-F238E27FC236}">
                  <a16:creationId xmlns:a16="http://schemas.microsoft.com/office/drawing/2014/main" id="{05EF04B1-5554-BCC4-8C22-1C437B73279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81979" y="8252939"/>
              <a:ext cx="3722968" cy="8038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021544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6F528-DCC8-4A94-A062-A96B06F56972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6EB5-BC1E-4769-865C-6E98FA9E49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95287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6F528-DCC8-4A94-A062-A96B06F56972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6EB5-BC1E-4769-865C-6E98FA9E49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311253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6F528-DCC8-4A94-A062-A96B06F56972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6EB5-BC1E-4769-865C-6E98FA9E49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852894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6F528-DCC8-4A94-A062-A96B06F56972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6EB5-BC1E-4769-865C-6E98FA9E49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566687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6F528-DCC8-4A94-A062-A96B06F56972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6EB5-BC1E-4769-865C-6E98FA9E49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096586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6F528-DCC8-4A94-A062-A96B06F56972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6EB5-BC1E-4769-865C-6E98FA9E49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062452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6F528-DCC8-4A94-A062-A96B06F56972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6EB5-BC1E-4769-865C-6E98FA9E49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818915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6F528-DCC8-4A94-A062-A96B06F56972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6EB5-BC1E-4769-865C-6E98FA9E49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189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RVIÇ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6F528-DCC8-4A94-A062-A96B06F56972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6EB5-BC1E-4769-865C-6E98FA9E49C3}" type="slidenum">
              <a:rPr lang="pt-BR" smtClean="0"/>
              <a:t>‹nº›</a:t>
            </a:fld>
            <a:endParaRPr lang="pt-BR"/>
          </a:p>
        </p:txBody>
      </p:sp>
      <p:grpSp>
        <p:nvGrpSpPr>
          <p:cNvPr id="9" name="Agrupar 8">
            <a:extLst>
              <a:ext uri="{FF2B5EF4-FFF2-40B4-BE49-F238E27FC236}">
                <a16:creationId xmlns:a16="http://schemas.microsoft.com/office/drawing/2014/main" id="{432461A2-43EA-4CD5-63AF-C14A76414A54}"/>
              </a:ext>
            </a:extLst>
          </p:cNvPr>
          <p:cNvGrpSpPr/>
          <p:nvPr userDrawn="1"/>
        </p:nvGrpSpPr>
        <p:grpSpPr>
          <a:xfrm>
            <a:off x="0" y="-83637"/>
            <a:ext cx="6858000" cy="9700751"/>
            <a:chOff x="0" y="-83637"/>
            <a:chExt cx="6858000" cy="9700751"/>
          </a:xfrm>
        </p:grpSpPr>
        <p:pic>
          <p:nvPicPr>
            <p:cNvPr id="8" name="Imagem 7">
              <a:extLst>
                <a:ext uri="{FF2B5EF4-FFF2-40B4-BE49-F238E27FC236}">
                  <a16:creationId xmlns:a16="http://schemas.microsoft.com/office/drawing/2014/main" id="{66E51392-E131-8BF9-CB7A-1BED97E882A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0" y="-83637"/>
              <a:ext cx="6858000" cy="9700751"/>
            </a:xfrm>
            <a:prstGeom prst="rect">
              <a:avLst/>
            </a:prstGeom>
          </p:spPr>
        </p:pic>
        <p:pic>
          <p:nvPicPr>
            <p:cNvPr id="7" name="Gráfico 6">
              <a:extLst>
                <a:ext uri="{FF2B5EF4-FFF2-40B4-BE49-F238E27FC236}">
                  <a16:creationId xmlns:a16="http://schemas.microsoft.com/office/drawing/2014/main" id="{05E27D95-07AE-BFB9-FA19-1CBE2A4F595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3727730" y="7543800"/>
              <a:ext cx="828675" cy="1809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622685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66" userDrawn="1">
          <p15:clr>
            <a:srgbClr val="FBAE40"/>
          </p15:clr>
        </p15:guide>
        <p15:guide id="2" pos="2341" userDrawn="1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6F528-DCC8-4A94-A062-A96B06F56972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6EB5-BC1E-4769-865C-6E98FA9E49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8458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RCADO DE TRABALH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6F528-DCC8-4A94-A062-A96B06F56972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6EB5-BC1E-4769-865C-6E98FA9E49C3}" type="slidenum">
              <a:rPr lang="pt-BR" smtClean="0"/>
              <a:t>‹nº›</a:t>
            </a:fld>
            <a:endParaRPr lang="pt-BR"/>
          </a:p>
        </p:txBody>
      </p:sp>
      <p:grpSp>
        <p:nvGrpSpPr>
          <p:cNvPr id="9" name="Agrupar 8">
            <a:extLst>
              <a:ext uri="{FF2B5EF4-FFF2-40B4-BE49-F238E27FC236}">
                <a16:creationId xmlns:a16="http://schemas.microsoft.com/office/drawing/2014/main" id="{82CB161F-3FC2-902D-2A4F-71626400B86B}"/>
              </a:ext>
            </a:extLst>
          </p:cNvPr>
          <p:cNvGrpSpPr/>
          <p:nvPr userDrawn="1"/>
        </p:nvGrpSpPr>
        <p:grpSpPr>
          <a:xfrm>
            <a:off x="0" y="-73589"/>
            <a:ext cx="6858000" cy="9700751"/>
            <a:chOff x="0" y="-73589"/>
            <a:chExt cx="6858000" cy="9700751"/>
          </a:xfrm>
        </p:grpSpPr>
        <p:pic>
          <p:nvPicPr>
            <p:cNvPr id="8" name="Imagem 7">
              <a:extLst>
                <a:ext uri="{FF2B5EF4-FFF2-40B4-BE49-F238E27FC236}">
                  <a16:creationId xmlns:a16="http://schemas.microsoft.com/office/drawing/2014/main" id="{66E51392-E131-8BF9-CB7A-1BED97E882A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0" y="-73589"/>
              <a:ext cx="6858000" cy="9700751"/>
            </a:xfrm>
            <a:prstGeom prst="rect">
              <a:avLst/>
            </a:prstGeom>
          </p:spPr>
        </p:pic>
        <p:pic>
          <p:nvPicPr>
            <p:cNvPr id="3" name="Gráfico 2">
              <a:extLst>
                <a:ext uri="{FF2B5EF4-FFF2-40B4-BE49-F238E27FC236}">
                  <a16:creationId xmlns:a16="http://schemas.microsoft.com/office/drawing/2014/main" id="{C808B00D-D773-F709-D7FF-8DD922469DD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3762376" y="7372350"/>
              <a:ext cx="1171575" cy="3524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222568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66" userDrawn="1">
          <p15:clr>
            <a:srgbClr val="FBAE40"/>
          </p15:clr>
        </p15:guide>
        <p15:guide id="2" pos="234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6F528-DCC8-4A94-A062-A96B06F56972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6EB5-BC1E-4769-865C-6E98FA9E49C3}" type="slidenum">
              <a:rPr lang="pt-BR" smtClean="0"/>
              <a:t>‹nº›</a:t>
            </a:fld>
            <a:endParaRPr lang="pt-BR"/>
          </a:p>
        </p:txBody>
      </p:sp>
      <p:grpSp>
        <p:nvGrpSpPr>
          <p:cNvPr id="9" name="Agrupar 8">
            <a:extLst>
              <a:ext uri="{FF2B5EF4-FFF2-40B4-BE49-F238E27FC236}">
                <a16:creationId xmlns:a16="http://schemas.microsoft.com/office/drawing/2014/main" id="{576C5F68-7235-E27E-C7AF-3B37532F95FF}"/>
              </a:ext>
            </a:extLst>
          </p:cNvPr>
          <p:cNvGrpSpPr/>
          <p:nvPr userDrawn="1"/>
        </p:nvGrpSpPr>
        <p:grpSpPr>
          <a:xfrm>
            <a:off x="0" y="-73589"/>
            <a:ext cx="6858000" cy="9700751"/>
            <a:chOff x="0" y="-73589"/>
            <a:chExt cx="6858000" cy="9700751"/>
          </a:xfrm>
        </p:grpSpPr>
        <p:pic>
          <p:nvPicPr>
            <p:cNvPr id="8" name="Imagem 7">
              <a:extLst>
                <a:ext uri="{FF2B5EF4-FFF2-40B4-BE49-F238E27FC236}">
                  <a16:creationId xmlns:a16="http://schemas.microsoft.com/office/drawing/2014/main" id="{66E51392-E131-8BF9-CB7A-1BED97E882A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0" y="-73589"/>
              <a:ext cx="6858000" cy="9700751"/>
            </a:xfrm>
            <a:prstGeom prst="rect">
              <a:avLst/>
            </a:prstGeom>
          </p:spPr>
        </p:pic>
        <p:pic>
          <p:nvPicPr>
            <p:cNvPr id="7" name="Gráfico 6">
              <a:extLst>
                <a:ext uri="{FF2B5EF4-FFF2-40B4-BE49-F238E27FC236}">
                  <a16:creationId xmlns:a16="http://schemas.microsoft.com/office/drawing/2014/main" id="{4F95A854-5C14-BBBD-E8C2-7E809004603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3716338" y="7581900"/>
              <a:ext cx="314325" cy="1428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315127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66" userDrawn="1">
          <p15:clr>
            <a:srgbClr val="FBAE40"/>
          </p15:clr>
        </p15:guide>
        <p15:guide id="2" pos="2341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LETIM DE CREDI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6F528-DCC8-4A94-A062-A96B06F56972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6EB5-BC1E-4769-865C-6E98FA9E49C3}" type="slidenum">
              <a:rPr lang="pt-BR" smtClean="0"/>
              <a:t>‹nº›</a:t>
            </a:fld>
            <a:endParaRPr lang="pt-BR"/>
          </a:p>
        </p:txBody>
      </p:sp>
      <p:grpSp>
        <p:nvGrpSpPr>
          <p:cNvPr id="9" name="Agrupar 8">
            <a:extLst>
              <a:ext uri="{FF2B5EF4-FFF2-40B4-BE49-F238E27FC236}">
                <a16:creationId xmlns:a16="http://schemas.microsoft.com/office/drawing/2014/main" id="{B1B84C67-4DB4-F64F-5B81-D0F4F5584022}"/>
              </a:ext>
            </a:extLst>
          </p:cNvPr>
          <p:cNvGrpSpPr/>
          <p:nvPr userDrawn="1"/>
        </p:nvGrpSpPr>
        <p:grpSpPr>
          <a:xfrm>
            <a:off x="0" y="-73589"/>
            <a:ext cx="6858000" cy="9700751"/>
            <a:chOff x="0" y="-73589"/>
            <a:chExt cx="6858000" cy="9700751"/>
          </a:xfrm>
        </p:grpSpPr>
        <p:pic>
          <p:nvPicPr>
            <p:cNvPr id="8" name="Imagem 7">
              <a:extLst>
                <a:ext uri="{FF2B5EF4-FFF2-40B4-BE49-F238E27FC236}">
                  <a16:creationId xmlns:a16="http://schemas.microsoft.com/office/drawing/2014/main" id="{66E51392-E131-8BF9-CB7A-1BED97E882A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0" y="-73589"/>
              <a:ext cx="6858000" cy="9700751"/>
            </a:xfrm>
            <a:prstGeom prst="rect">
              <a:avLst/>
            </a:prstGeom>
          </p:spPr>
        </p:pic>
        <p:pic>
          <p:nvPicPr>
            <p:cNvPr id="7" name="Gráfico 6">
              <a:extLst>
                <a:ext uri="{FF2B5EF4-FFF2-40B4-BE49-F238E27FC236}">
                  <a16:creationId xmlns:a16="http://schemas.microsoft.com/office/drawing/2014/main" id="{9E0DCAD1-5474-F127-88FB-36B06448BBC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3716338" y="7372350"/>
              <a:ext cx="1047750" cy="3524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43349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66" userDrawn="1">
          <p15:clr>
            <a:srgbClr val="FBAE40"/>
          </p15:clr>
        </p15:guide>
        <p15:guide id="2" pos="2341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DUTIVIDADE DO TRABALH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6F528-DCC8-4A94-A062-A96B06F56972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6EB5-BC1E-4769-865C-6E98FA9E49C3}" type="slidenum">
              <a:rPr lang="pt-BR" smtClean="0"/>
              <a:t>‹nº›</a:t>
            </a:fld>
            <a:endParaRPr lang="pt-BR"/>
          </a:p>
        </p:txBody>
      </p:sp>
      <p:grpSp>
        <p:nvGrpSpPr>
          <p:cNvPr id="9" name="Agrupar 8">
            <a:extLst>
              <a:ext uri="{FF2B5EF4-FFF2-40B4-BE49-F238E27FC236}">
                <a16:creationId xmlns:a16="http://schemas.microsoft.com/office/drawing/2014/main" id="{0D752813-7DF6-9472-0B55-E7CEB9B3C729}"/>
              </a:ext>
            </a:extLst>
          </p:cNvPr>
          <p:cNvGrpSpPr/>
          <p:nvPr userDrawn="1"/>
        </p:nvGrpSpPr>
        <p:grpSpPr>
          <a:xfrm>
            <a:off x="0" y="-73589"/>
            <a:ext cx="6858000" cy="9700751"/>
            <a:chOff x="0" y="-73589"/>
            <a:chExt cx="6858000" cy="9700751"/>
          </a:xfrm>
        </p:grpSpPr>
        <p:pic>
          <p:nvPicPr>
            <p:cNvPr id="8" name="Imagem 7">
              <a:extLst>
                <a:ext uri="{FF2B5EF4-FFF2-40B4-BE49-F238E27FC236}">
                  <a16:creationId xmlns:a16="http://schemas.microsoft.com/office/drawing/2014/main" id="{66E51392-E131-8BF9-CB7A-1BED97E882A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0" y="-73589"/>
              <a:ext cx="6858000" cy="9700751"/>
            </a:xfrm>
            <a:prstGeom prst="rect">
              <a:avLst/>
            </a:prstGeom>
          </p:spPr>
        </p:pic>
        <p:pic>
          <p:nvPicPr>
            <p:cNvPr id="3" name="Gráfico 2">
              <a:extLst>
                <a:ext uri="{FF2B5EF4-FFF2-40B4-BE49-F238E27FC236}">
                  <a16:creationId xmlns:a16="http://schemas.microsoft.com/office/drawing/2014/main" id="{A8CB3404-36EB-EE98-47B1-FB14D8B4D63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3721362" y="7372350"/>
              <a:ext cx="1409700" cy="3524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020514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66" userDrawn="1">
          <p15:clr>
            <a:srgbClr val="FBAE40"/>
          </p15:clr>
        </p15:guide>
        <p15:guide id="2" pos="2341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PACTOS ECONOMICOS E SOCI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6F528-DCC8-4A94-A062-A96B06F56972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6EB5-BC1E-4769-865C-6E98FA9E49C3}" type="slidenum">
              <a:rPr lang="pt-BR" smtClean="0"/>
              <a:t>‹nº›</a:t>
            </a:fld>
            <a:endParaRPr lang="pt-BR"/>
          </a:p>
        </p:txBody>
      </p:sp>
      <p:grpSp>
        <p:nvGrpSpPr>
          <p:cNvPr id="9" name="Agrupar 8">
            <a:extLst>
              <a:ext uri="{FF2B5EF4-FFF2-40B4-BE49-F238E27FC236}">
                <a16:creationId xmlns:a16="http://schemas.microsoft.com/office/drawing/2014/main" id="{CA008E9F-0706-C4B8-D274-4A199749DDC1}"/>
              </a:ext>
            </a:extLst>
          </p:cNvPr>
          <p:cNvGrpSpPr/>
          <p:nvPr userDrawn="1"/>
        </p:nvGrpSpPr>
        <p:grpSpPr>
          <a:xfrm>
            <a:off x="0" y="-73589"/>
            <a:ext cx="6858000" cy="9700751"/>
            <a:chOff x="0" y="-73589"/>
            <a:chExt cx="6858000" cy="9700751"/>
          </a:xfrm>
        </p:grpSpPr>
        <p:pic>
          <p:nvPicPr>
            <p:cNvPr id="8" name="Imagem 7">
              <a:extLst>
                <a:ext uri="{FF2B5EF4-FFF2-40B4-BE49-F238E27FC236}">
                  <a16:creationId xmlns:a16="http://schemas.microsoft.com/office/drawing/2014/main" id="{66E51392-E131-8BF9-CB7A-1BED97E882A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0" y="-73589"/>
              <a:ext cx="6858000" cy="9700751"/>
            </a:xfrm>
            <a:prstGeom prst="rect">
              <a:avLst/>
            </a:prstGeom>
          </p:spPr>
        </p:pic>
        <p:pic>
          <p:nvPicPr>
            <p:cNvPr id="7" name="Gráfico 6">
              <a:extLst>
                <a:ext uri="{FF2B5EF4-FFF2-40B4-BE49-F238E27FC236}">
                  <a16:creationId xmlns:a16="http://schemas.microsoft.com/office/drawing/2014/main" id="{962A3BDE-2006-2B11-38E8-82BF835F9DB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3716338" y="7181850"/>
              <a:ext cx="1219200" cy="5429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316377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66" userDrawn="1">
          <p15:clr>
            <a:srgbClr val="FBAE40"/>
          </p15:clr>
        </p15:guide>
        <p15:guide id="2" pos="234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D6F528-DCC8-4A94-A062-A96B06F56972}" type="datetimeFigureOut">
              <a:rPr lang="pt-BR" smtClean="0"/>
              <a:t>03/03/2026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A76EB5-BC1E-4769-865C-6E98FA9E49C3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68AD2105-7F57-9F86-108D-768EC1B60069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2685225" y="9690100"/>
            <a:ext cx="1516062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pt-BR" sz="10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INFORMAÇÃO CONTROLADA</a:t>
            </a:r>
          </a:p>
        </p:txBody>
      </p:sp>
    </p:spTree>
    <p:extLst>
      <p:ext uri="{BB962C8B-B14F-4D97-AF65-F5344CB8AC3E}">
        <p14:creationId xmlns:p14="http://schemas.microsoft.com/office/powerpoint/2010/main" val="195567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701" r:id="rId2"/>
    <p:sldLayoutId id="2147483674" r:id="rId3"/>
    <p:sldLayoutId id="2147483675" r:id="rId4"/>
    <p:sldLayoutId id="2147483676" r:id="rId5"/>
    <p:sldLayoutId id="2147483678" r:id="rId6"/>
    <p:sldLayoutId id="2147483677" r:id="rId7"/>
    <p:sldLayoutId id="2147483679" r:id="rId8"/>
    <p:sldLayoutId id="2147483680" r:id="rId9"/>
    <p:sldLayoutId id="2147483681" r:id="rId10"/>
    <p:sldLayoutId id="2147483682" r:id="rId11"/>
    <p:sldLayoutId id="2147483672" r:id="rId12"/>
    <p:sldLayoutId id="2147483683" r:id="rId13"/>
    <p:sldLayoutId id="2147483686" r:id="rId14"/>
    <p:sldLayoutId id="2147483684" r:id="rId15"/>
    <p:sldLayoutId id="2147483687" r:id="rId16"/>
    <p:sldLayoutId id="2147483688" r:id="rId17"/>
    <p:sldLayoutId id="2147483685" r:id="rId18"/>
    <p:sldLayoutId id="2147483689" r:id="rId19"/>
    <p:sldLayoutId id="2147483690" r:id="rId20"/>
    <p:sldLayoutId id="2147483691" r:id="rId21"/>
    <p:sldLayoutId id="2147483673" r:id="rId22"/>
    <p:sldLayoutId id="2147483692" r:id="rId23"/>
    <p:sldLayoutId id="2147483693" r:id="rId24"/>
    <p:sldLayoutId id="2147483694" r:id="rId25"/>
    <p:sldLayoutId id="2147483695" r:id="rId26"/>
    <p:sldLayoutId id="2147483696" r:id="rId27"/>
    <p:sldLayoutId id="2147483697" r:id="rId28"/>
    <p:sldLayoutId id="2147483698" r:id="rId29"/>
    <p:sldLayoutId id="2147483699" r:id="rId30"/>
    <p:sldLayoutId id="2147483700" r:id="rId31"/>
    <p:sldLayoutId id="2147483663" r:id="rId32"/>
    <p:sldLayoutId id="2147483664" r:id="rId33"/>
    <p:sldLayoutId id="2147483665" r:id="rId34"/>
    <p:sldLayoutId id="2147483666" r:id="rId35"/>
    <p:sldLayoutId id="2147483667" r:id="rId36"/>
    <p:sldLayoutId id="2147483668" r:id="rId37"/>
    <p:sldLayoutId id="2147483669" r:id="rId38"/>
    <p:sldLayoutId id="2147483670" r:id="rId39"/>
    <p:sldLayoutId id="2147483671" r:id="rId40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2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15.xml"/><Relationship Id="rId4" Type="http://schemas.openxmlformats.org/officeDocument/2006/relationships/chart" Target="../charts/char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3FF79F-B94F-866A-CD17-580B3246D2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55E08236-B23F-A457-9FD2-871FC3168CB1}"/>
              </a:ext>
            </a:extLst>
          </p:cNvPr>
          <p:cNvSpPr txBox="1"/>
          <p:nvPr/>
        </p:nvSpPr>
        <p:spPr>
          <a:xfrm>
            <a:off x="242898" y="1137664"/>
            <a:ext cx="6372000" cy="7956000"/>
          </a:xfrm>
          <a:prstGeom prst="rect">
            <a:avLst/>
          </a:prstGeom>
          <a:noFill/>
        </p:spPr>
        <p:txBody>
          <a:bodyPr wrap="square" numCol="2" spcCol="180000" rtlCol="0">
            <a:spAutoFit/>
          </a:bodyPr>
          <a:lstStyle/>
          <a:p>
            <a:pPr algn="just"/>
            <a:r>
              <a:rPr lang="pt-BR" sz="1100" b="1" dirty="0">
                <a:solidFill>
                  <a:srgbClr val="3C97AC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Minas Gerais gera 7,4 mil postos de trabalho em janeiro</a:t>
            </a:r>
            <a:endParaRPr lang="pt-BR" sz="1100" b="1" i="0" dirty="0">
              <a:solidFill>
                <a:srgbClr val="3C97AC"/>
              </a:solidFill>
              <a:effectLst/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algn="just">
              <a:spcBef>
                <a:spcPts val="600"/>
              </a:spcBef>
            </a:pPr>
            <a:r>
              <a:rPr lang="pt-BR" sz="1100" b="0" i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O mercado de trabalho formal em Minas Gerais apresentou saldo¹ positivo de </a:t>
            </a:r>
            <a:r>
              <a:rPr lang="pt-BR" sz="1100" dirty="0">
                <a:solidFill>
                  <a:srgbClr val="00000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7.425</a:t>
            </a:r>
            <a:r>
              <a:rPr lang="pt-BR" sz="1100" b="0" i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vagas em janeiro, resultado superior ao observado em janeiro de 2025 (4.745). O crescimento no número de empregos formais representa uma </a:t>
            </a:r>
            <a:r>
              <a:rPr lang="pt-BR" sz="1100" dirty="0">
                <a:solidFill>
                  <a:srgbClr val="00000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reversão n</a:t>
            </a:r>
            <a:r>
              <a:rPr lang="pt-BR" sz="1100" b="0" i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as quedas dos últimos três meses, refletindo o encerramento do período de contratações temporárias.</a:t>
            </a:r>
          </a:p>
          <a:p>
            <a:pPr algn="just">
              <a:spcBef>
                <a:spcPts val="600"/>
              </a:spcBef>
            </a:pPr>
            <a:r>
              <a:rPr lang="pt-BR" sz="1100" b="0" i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No Brasil, o saldo de empregos formais foi positivo em 112,3 mil postos de trabalho. Dentre os estados, o saldo de empregos gerados </a:t>
            </a:r>
            <a:r>
              <a:rPr lang="pt-BR" sz="1100" dirty="0">
                <a:solidFill>
                  <a:srgbClr val="00000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foi </a:t>
            </a:r>
            <a:r>
              <a:rPr lang="pt-BR" sz="1100" b="0" i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liderado por </a:t>
            </a:r>
            <a:r>
              <a:rPr lang="pt-BR" sz="1100" dirty="0">
                <a:solidFill>
                  <a:srgbClr val="00000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Santa Catarina</a:t>
            </a:r>
            <a:r>
              <a:rPr lang="pt-BR" sz="1100" b="0" i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, com </a:t>
            </a:r>
            <a:r>
              <a:rPr lang="pt-BR" sz="1100" dirty="0">
                <a:solidFill>
                  <a:srgbClr val="00000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19</a:t>
            </a:r>
            <a:r>
              <a:rPr lang="pt-BR" sz="1100" b="0" i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.</a:t>
            </a:r>
            <a:r>
              <a:rPr lang="pt-BR" sz="1100" dirty="0">
                <a:solidFill>
                  <a:srgbClr val="00000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000</a:t>
            </a:r>
            <a:r>
              <a:rPr lang="pt-BR" sz="1100" b="0" i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vagas, seguido por </a:t>
            </a:r>
            <a:r>
              <a:rPr lang="pt-BR" sz="1100" dirty="0">
                <a:solidFill>
                  <a:srgbClr val="00000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Mato Grosso</a:t>
            </a:r>
            <a:r>
              <a:rPr lang="pt-BR" sz="1100" b="0" i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, com 18.731</a:t>
            </a:r>
            <a:r>
              <a:rPr lang="pt-BR" sz="1100" dirty="0">
                <a:solidFill>
                  <a:srgbClr val="00000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. Por sua vez, o Rio de Janeiro foi a Unidade Federativa com maior fechamento líquido de vagas, com saldo negativo de 13.009.</a:t>
            </a:r>
          </a:p>
          <a:p>
            <a:pPr algn="just">
              <a:spcBef>
                <a:spcPts val="600"/>
              </a:spcBef>
            </a:pPr>
            <a:r>
              <a:rPr lang="pt-BR" sz="1100" b="0" i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Em Minas Gerais, o avanço no saldo geral em janeiro </a:t>
            </a:r>
            <a:r>
              <a:rPr lang="pt-BR" sz="1100" dirty="0">
                <a:solidFill>
                  <a:srgbClr val="00000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foi impulsionado pelos setores d</a:t>
            </a:r>
            <a:r>
              <a:rPr lang="pt-BR" sz="1100" b="0" i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 indústria (9.195), da construção (4.243) e da agropecuária (334). Em contrapartida, o comércio (-5.741) e os serviços (-606) foram os destaques setoriais negativos, ao aprofundarem o encerramento de vagas no mês.</a:t>
            </a:r>
          </a:p>
          <a:p>
            <a:pPr algn="just">
              <a:spcBef>
                <a:spcPts val="600"/>
              </a:spcBef>
            </a:pPr>
            <a:r>
              <a:rPr lang="pt-BR" sz="1100" dirty="0">
                <a:solidFill>
                  <a:srgbClr val="00000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No país, o mês de janeiro reverteu os saldos negativos em boa parte dos setores</a:t>
            </a:r>
            <a:r>
              <a:rPr lang="pt-BR" sz="1100" b="0" i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. </a:t>
            </a:r>
            <a:r>
              <a:rPr lang="pt-BR" sz="1100" dirty="0">
                <a:solidFill>
                  <a:srgbClr val="00000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 criação de novos postos de trabalho foi registrada na indústria (54.991), na construção (50.545), nos serviços (40.525) e na agropecuária (23.073). Somente no comércio (-56.800) as admissões foram superadas pelos desligamentos.</a:t>
            </a:r>
          </a:p>
          <a:p>
            <a:pPr algn="just">
              <a:spcBef>
                <a:spcPts val="600"/>
              </a:spcBef>
            </a:pPr>
            <a:r>
              <a:rPr lang="pt-BR" sz="1100" b="1" dirty="0">
                <a:solidFill>
                  <a:srgbClr val="3C97AC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Análise e Perspectivas</a:t>
            </a:r>
          </a:p>
          <a:p>
            <a:pPr algn="just">
              <a:spcBef>
                <a:spcPts val="600"/>
              </a:spcBef>
            </a:pPr>
            <a:r>
              <a:rPr lang="pt-BR" sz="1100" dirty="0">
                <a:solidFill>
                  <a:srgbClr val="00000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O saldo positivo de vagas formais em janeiro representa uma inflexão relevante após três meses consecutivos de resultados negativos em Minas Gerais. O dado indica recomposição parcial do mercado de trabalho após o encerramento das contratações temporárias típicas do final de ano e sinaliza que, apesar do ambiente macroeconômico mais restritivo, ainda há capacidade de geração líquida de empregos no estado. </a:t>
            </a:r>
          </a:p>
          <a:p>
            <a:pPr algn="just">
              <a:spcBef>
                <a:spcPts val="600"/>
              </a:spcBef>
            </a:pPr>
            <a:r>
              <a:rPr lang="pt-BR" sz="1100" b="0" i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 retomada foi puxada principalmente pela indústria e pela construção civil, setores mais associados ao ciclo econômico, enquanto comércio e serviços seguiram apresentando retração líquida de postos. Essa composição é importante: embora o resultado agregado tenha sido positivo, os segmentos mais sensíveis ao consumo corrente e à renda das famílias ainda mostram perda de dinamismo.</a:t>
            </a:r>
          </a:p>
          <a:p>
            <a:pPr algn="just">
              <a:spcBef>
                <a:spcPts val="600"/>
              </a:spcBef>
            </a:pPr>
            <a:r>
              <a:rPr lang="pt-BR" sz="1100" b="0" i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Para 2026, o cenário é de crescimento mais moderado do emprego formal. Três vetores principais reforçam essa perspectiva. Primeiro, a </a:t>
            </a:r>
            <a:r>
              <a:rPr lang="pt-BR" sz="1100" b="0" i="0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bienalidade</a:t>
            </a:r>
            <a:r>
              <a:rPr lang="pt-BR" sz="1100" b="0" i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negativa do café deve reduzir o dinamismo da agropecuária mineira neste ano. Segundo, o elevado custo de capital segue comprimindo margens e adiando investimentos, com impacto direto sobre indústria e construção. Terceiro, a economia brasileira como um todo apresenta sinais claros de desaquecimento, com desaceleração do PIB, acomodação do consumo e recuo na formação de capital.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1EF21AEB-EC87-3185-2DEC-48EE31AF0085}"/>
              </a:ext>
            </a:extLst>
          </p:cNvPr>
          <p:cNvSpPr txBox="1"/>
          <p:nvPr/>
        </p:nvSpPr>
        <p:spPr>
          <a:xfrm>
            <a:off x="2700998" y="694006"/>
            <a:ext cx="39049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 dirty="0">
                <a:solidFill>
                  <a:srgbClr val="606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03 de março, 2026</a:t>
            </a:r>
          </a:p>
          <a:p>
            <a:pPr algn="r"/>
            <a:r>
              <a:rPr lang="pt-BR" sz="1200" dirty="0">
                <a:solidFill>
                  <a:srgbClr val="606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Superintendência de Planejamento</a:t>
            </a:r>
          </a:p>
        </p:txBody>
      </p:sp>
      <p:sp>
        <p:nvSpPr>
          <p:cNvPr id="4" name="Retângulo 3">
            <a:hlinkClick r:id="" action="ppaction://noaction"/>
            <a:extLst>
              <a:ext uri="{FF2B5EF4-FFF2-40B4-BE49-F238E27FC236}">
                <a16:creationId xmlns:a16="http://schemas.microsoft.com/office/drawing/2014/main" id="{27B7738D-0817-0923-FADC-2B785919EAF5}"/>
              </a:ext>
            </a:extLst>
          </p:cNvPr>
          <p:cNvSpPr/>
          <p:nvPr/>
        </p:nvSpPr>
        <p:spPr>
          <a:xfrm>
            <a:off x="5847184" y="9231086"/>
            <a:ext cx="776861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732BC15D-5488-30C2-0115-8F4CFF33FD45}"/>
              </a:ext>
            </a:extLst>
          </p:cNvPr>
          <p:cNvSpPr txBox="1"/>
          <p:nvPr/>
        </p:nvSpPr>
        <p:spPr>
          <a:xfrm>
            <a:off x="3566543" y="5942406"/>
            <a:ext cx="302999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b="1" dirty="0">
                <a:solidFill>
                  <a:srgbClr val="3C97AC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Saldo de empregos formais: Minas Gerais e Brasil</a:t>
            </a:r>
            <a:endParaRPr lang="pt-BR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C4D1258E-26BE-82C5-A902-3A18AAFCC152}"/>
              </a:ext>
            </a:extLst>
          </p:cNvPr>
          <p:cNvSpPr txBox="1"/>
          <p:nvPr/>
        </p:nvSpPr>
        <p:spPr>
          <a:xfrm>
            <a:off x="5620700" y="9113950"/>
            <a:ext cx="1094425" cy="496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pt-BR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3296A4EA-83F1-1E56-BD12-FCFC25992BB5}"/>
              </a:ext>
            </a:extLst>
          </p:cNvPr>
          <p:cNvSpPr txBox="1"/>
          <p:nvPr/>
        </p:nvSpPr>
        <p:spPr>
          <a:xfrm>
            <a:off x="320693" y="9113950"/>
            <a:ext cx="63231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600" dirty="0">
                <a:latin typeface="Calibri Light" panose="020F0302020204030204" pitchFamily="34" charset="0"/>
                <a:cs typeface="Calibri Light" panose="020F0302020204030204" pitchFamily="34" charset="0"/>
              </a:rPr>
              <a:t>¹Diferença entre admissões e demissões no mercado formal no período. Fonte: Novo </a:t>
            </a:r>
            <a:r>
              <a:rPr lang="pt-BR" sz="6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Caged</a:t>
            </a:r>
            <a:r>
              <a:rPr lang="pt-BR" sz="600" dirty="0">
                <a:latin typeface="Calibri Light" panose="020F0302020204030204" pitchFamily="34" charset="0"/>
                <a:cs typeface="Calibri Light" panose="020F0302020204030204" pitchFamily="34" charset="0"/>
              </a:rPr>
              <a:t> (Ministério do Trabalho e Emprego).²Fonte: Pnad (Pesquisa Nacional por Amostra de Domicílios Contínua)</a:t>
            </a:r>
          </a:p>
          <a:p>
            <a:pPr algn="just"/>
            <a:r>
              <a:rPr lang="pt-BR" sz="600" dirty="0">
                <a:latin typeface="Calibri Light" panose="020F0302020204030204" pitchFamily="34" charset="0"/>
                <a:cs typeface="Calibri Light" panose="020F0302020204030204" pitchFamily="34" charset="0"/>
              </a:rPr>
              <a:t>*SIUP = serviços industriais de utilidade pública, predominantemente, energia e saneamento.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91E51A13-15B4-762F-12D3-BACECE99CBA0}"/>
              </a:ext>
            </a:extLst>
          </p:cNvPr>
          <p:cNvSpPr txBox="1"/>
          <p:nvPr/>
        </p:nvSpPr>
        <p:spPr>
          <a:xfrm>
            <a:off x="3428898" y="4118757"/>
            <a:ext cx="30772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b="1" dirty="0">
                <a:solidFill>
                  <a:srgbClr val="3C97AC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Criação de empregos formais em 2026</a:t>
            </a:r>
            <a:endParaRPr lang="pt-BR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32AFB1AF-49F9-27C3-517F-996BC90251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2994288"/>
              </p:ext>
            </p:extLst>
          </p:nvPr>
        </p:nvGraphicFramePr>
        <p:xfrm>
          <a:off x="3542901" y="6246625"/>
          <a:ext cx="3077280" cy="2799905"/>
        </p:xfrm>
        <a:graphic>
          <a:graphicData uri="http://schemas.openxmlformats.org/drawingml/2006/table">
            <a:tbl>
              <a:tblPr/>
              <a:tblGrid>
                <a:gridCol w="945244">
                  <a:extLst>
                    <a:ext uri="{9D8B030D-6E8A-4147-A177-3AD203B41FA5}">
                      <a16:colId xmlns:a16="http://schemas.microsoft.com/office/drawing/2014/main" val="4121002359"/>
                    </a:ext>
                  </a:extLst>
                </a:gridCol>
                <a:gridCol w="473786">
                  <a:extLst>
                    <a:ext uri="{9D8B030D-6E8A-4147-A177-3AD203B41FA5}">
                      <a16:colId xmlns:a16="http://schemas.microsoft.com/office/drawing/2014/main" val="4059829333"/>
                    </a:ext>
                  </a:extLst>
                </a:gridCol>
                <a:gridCol w="592232">
                  <a:extLst>
                    <a:ext uri="{9D8B030D-6E8A-4147-A177-3AD203B41FA5}">
                      <a16:colId xmlns:a16="http://schemas.microsoft.com/office/drawing/2014/main" val="3453298995"/>
                    </a:ext>
                  </a:extLst>
                </a:gridCol>
                <a:gridCol w="473786">
                  <a:extLst>
                    <a:ext uri="{9D8B030D-6E8A-4147-A177-3AD203B41FA5}">
                      <a16:colId xmlns:a16="http://schemas.microsoft.com/office/drawing/2014/main" val="1418850177"/>
                    </a:ext>
                  </a:extLst>
                </a:gridCol>
                <a:gridCol w="592232">
                  <a:extLst>
                    <a:ext uri="{9D8B030D-6E8A-4147-A177-3AD203B41FA5}">
                      <a16:colId xmlns:a16="http://schemas.microsoft.com/office/drawing/2014/main" val="3967131392"/>
                    </a:ext>
                  </a:extLst>
                </a:gridCol>
              </a:tblGrid>
              <a:tr h="187374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/>
                        </a:rPr>
                        <a:t>Setores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7F889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88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88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/>
                        </a:rPr>
                        <a:t>     Minas Gerais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7F889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88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88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88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88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/>
                        </a:rPr>
                        <a:t>Brasil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F88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88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F88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88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3271159"/>
                  </a:ext>
                </a:extLst>
              </a:tr>
              <a:tr h="33532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jan-26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889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88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88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Em 2026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88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88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jan-26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88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88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Em 2026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F88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88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8556266"/>
                  </a:ext>
                </a:extLst>
              </a:tr>
              <a:tr h="187374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/>
                        </a:rPr>
                        <a:t>Agropecuária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7F889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88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334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889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88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334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88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23.073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88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23.073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F88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2130400"/>
                  </a:ext>
                </a:extLst>
              </a:tr>
              <a:tr h="21608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/>
                        </a:rPr>
                        <a:t>Indústria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7F889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9.195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889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9.195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54.991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54.991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4030229"/>
                  </a:ext>
                </a:extLst>
              </a:tr>
              <a:tr h="187374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/>
                        </a:rPr>
                        <a:t>   Extrativa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7F889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308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889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308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441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441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7001481"/>
                  </a:ext>
                </a:extLst>
              </a:tr>
              <a:tr h="187374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/>
                        </a:rPr>
                        <a:t>   Transformação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7F889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7.888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889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7.888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53.237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53.237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5992534"/>
                  </a:ext>
                </a:extLst>
              </a:tr>
              <a:tr h="187374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/>
                        </a:rPr>
                        <a:t>   SIUP*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7F889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999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889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999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1.313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1.313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9750325"/>
                  </a:ext>
                </a:extLst>
              </a:tr>
              <a:tr h="187374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/>
                        </a:rPr>
                        <a:t>Construção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7F889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4.243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889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4.243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50.545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50.545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2404548"/>
                  </a:ext>
                </a:extLst>
              </a:tr>
              <a:tr h="187374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/>
                        </a:rPr>
                        <a:t>Comércio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7F889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-5.741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889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-5.741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-56.800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-56.800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3193184"/>
                  </a:ext>
                </a:extLst>
              </a:tr>
              <a:tr h="187374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/>
                        </a:rPr>
                        <a:t>Serviços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7F889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-606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889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-606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40.525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40.525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2344903"/>
                  </a:ext>
                </a:extLst>
              </a:tr>
              <a:tr h="187374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/>
                        </a:rPr>
                        <a:t>   Transportes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7F889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-264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889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-264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-4.380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-4.380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2975284"/>
                  </a:ext>
                </a:extLst>
              </a:tr>
              <a:tr h="187374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/>
                        </a:rPr>
                        <a:t>   Adm. Pública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7F889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84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889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84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8.131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8.131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7807165"/>
                  </a:ext>
                </a:extLst>
              </a:tr>
              <a:tr h="187374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/>
                        </a:rPr>
                        <a:t>   Out. Serviços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7F889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7F88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-426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889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7F88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-426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7F88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36.774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7F88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36.774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7F88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0709383"/>
                  </a:ext>
                </a:extLst>
              </a:tr>
              <a:tr h="187374">
                <a:tc>
                  <a:txBody>
                    <a:bodyPr/>
                    <a:lstStyle/>
                    <a:p>
                      <a:pPr lvl="0" algn="l" rtl="0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/>
                        </a:rPr>
                        <a:t>Saldo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7F889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88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88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AD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7.425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889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F88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88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AD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7.425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F88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88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AD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112.334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F88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88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AD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112.334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F88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88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A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6310715"/>
                  </a:ext>
                </a:extLst>
              </a:tr>
            </a:tbl>
          </a:graphicData>
        </a:graphic>
      </p:graphicFrame>
      <p:sp>
        <p:nvSpPr>
          <p:cNvPr id="8" name="Retângulo de cantos arredondados 559">
            <a:extLst>
              <a:ext uri="{FF2B5EF4-FFF2-40B4-BE49-F238E27FC236}">
                <a16:creationId xmlns:a16="http://schemas.microsoft.com/office/drawing/2014/main" id="{BEA8349A-FF9B-C496-1F72-323B56F183BE}"/>
              </a:ext>
            </a:extLst>
          </p:cNvPr>
          <p:cNvSpPr/>
          <p:nvPr/>
        </p:nvSpPr>
        <p:spPr>
          <a:xfrm>
            <a:off x="4548291" y="6291879"/>
            <a:ext cx="145440" cy="100420"/>
          </a:xfrm>
          <a:prstGeom prst="roundRect">
            <a:avLst/>
          </a:prstGeom>
          <a:blipFill>
            <a:blip r:embed="rId2" cstate="print"/>
            <a:stretch>
              <a:fillRect/>
            </a:stretch>
          </a:blipFill>
          <a:ln w="63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2" name="Picture 6" descr="F:\Sensemaking\299685-international-flags\299685-international-flags\png\255-brazil.png">
            <a:extLst>
              <a:ext uri="{FF2B5EF4-FFF2-40B4-BE49-F238E27FC236}">
                <a16:creationId xmlns:a16="http://schemas.microsoft.com/office/drawing/2014/main" id="{A711C817-D42B-C87F-984C-ACCEA4F9B2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1359" y="6265691"/>
            <a:ext cx="135188" cy="126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  <a:ln w="6350">
            <a:solidFill>
              <a:schemeClr val="bg1">
                <a:lumMod val="85000"/>
              </a:schemeClr>
            </a:solidFill>
          </a:ln>
        </p:spPr>
      </p:pic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356E388C-4BFB-1D8B-BB1F-0D7DB09BB3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1401974"/>
              </p:ext>
            </p:extLst>
          </p:nvPr>
        </p:nvGraphicFramePr>
        <p:xfrm>
          <a:off x="3561260" y="4394096"/>
          <a:ext cx="3029998" cy="16327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517997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73683A60-2B42-A752-8646-79B207817891}"/>
              </a:ext>
            </a:extLst>
          </p:cNvPr>
          <p:cNvSpPr txBox="1"/>
          <p:nvPr/>
        </p:nvSpPr>
        <p:spPr>
          <a:xfrm>
            <a:off x="1078523" y="8417169"/>
            <a:ext cx="184755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solidFill>
                  <a:srgbClr val="606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03 de março, 2026</a:t>
            </a:r>
          </a:p>
          <a:p>
            <a:r>
              <a:rPr lang="pt-BR" sz="1400" dirty="0">
                <a:solidFill>
                  <a:srgbClr val="606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Superintendência de Planejamento</a:t>
            </a:r>
          </a:p>
        </p:txBody>
      </p:sp>
      <p:sp>
        <p:nvSpPr>
          <p:cNvPr id="3" name="Text Placeholder 63">
            <a:extLst>
              <a:ext uri="{FF2B5EF4-FFF2-40B4-BE49-F238E27FC236}">
                <a16:creationId xmlns:a16="http://schemas.microsoft.com/office/drawing/2014/main" id="{9CAEBD32-9E16-DE0F-4D4C-3FC653E1E00F}"/>
              </a:ext>
            </a:extLst>
          </p:cNvPr>
          <p:cNvSpPr txBox="1">
            <a:spLocks/>
          </p:cNvSpPr>
          <p:nvPr/>
        </p:nvSpPr>
        <p:spPr>
          <a:xfrm>
            <a:off x="1078524" y="4780410"/>
            <a:ext cx="5294695" cy="3144390"/>
          </a:xfrm>
          <a:prstGeom prst="rect">
            <a:avLst/>
          </a:prstGeom>
          <a:noFill/>
        </p:spPr>
        <p:txBody>
          <a:bodyPr vert="horz" lIns="91440" tIns="45720" rIns="91440" bIns="45720" numCol="1" spcCol="360000" rtlCol="0">
            <a:noAutofit/>
          </a:bodyPr>
          <a:lstStyle>
            <a:lvl1pPr marL="0" indent="0" algn="l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lang="pt-BR" sz="1800" b="1" kern="600" cap="all" baseline="0" dirty="0" smtClean="0">
                <a:solidFill>
                  <a:srgbClr val="CE181E"/>
                </a:solidFill>
                <a:latin typeface="Sylfaen" panose="010A0502050306030303" pitchFamily="18" charset="0"/>
                <a:ea typeface="+mn-ea"/>
                <a:cs typeface="Arial" panose="020B0604020202020204" pitchFamily="34" charset="0"/>
              </a:defRPr>
            </a:lvl1pPr>
            <a:lvl2pPr marL="0" indent="0" algn="l" defTabSz="1007943" rtl="0" eaLnBrk="1" latinLnBrk="0" hangingPunct="1">
              <a:lnSpc>
                <a:spcPct val="120000"/>
              </a:lnSpc>
              <a:spcBef>
                <a:spcPts val="1200"/>
              </a:spcBef>
              <a:buFont typeface="Arial" panose="020B0604020202020204" pitchFamily="34" charset="0"/>
              <a:buNone/>
              <a:defRPr lang="en-US"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285750" indent="-28575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Clr>
                <a:srgbClr val="CE181E"/>
              </a:buClr>
              <a:buFont typeface="Wingdings" panose="05000000000000000000" pitchFamily="2" charset="2"/>
              <a:buChar char="§"/>
              <a:defRPr lang="en-US" sz="1000" b="1" kern="1200" cap="all" baseline="0">
                <a:solidFill>
                  <a:schemeClr val="tx1"/>
                </a:solidFill>
                <a:latin typeface="Sylfaen" panose="010A0502050306030303" pitchFamily="18" charset="0"/>
                <a:ea typeface="+mn-ea"/>
                <a:cs typeface="Arial" panose="020B0604020202020204" pitchFamily="34" charset="0"/>
              </a:defRPr>
            </a:lvl3pPr>
            <a:lvl4pPr marL="174625" indent="-174625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Clr>
                <a:srgbClr val="CE181E"/>
              </a:buClr>
              <a:buFont typeface="Wingdings" panose="05000000000000000000" pitchFamily="2" charset="2"/>
              <a:buChar char="§"/>
              <a:defRPr sz="10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anose="020B0604020202020204" pitchFamily="34" charset="0"/>
              </a:defRPr>
            </a:lvl4pPr>
            <a:lvl5pPr marL="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000" b="1" kern="1200" cap="all" baseline="0">
                <a:solidFill>
                  <a:srgbClr val="CE181E"/>
                </a:solidFill>
                <a:latin typeface="Sylfaen" panose="010A0502050306030303" pitchFamily="18" charset="0"/>
                <a:ea typeface="+mn-ea"/>
                <a:cs typeface="Arial" panose="020B0604020202020204" pitchFamily="34" charset="0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pt-BR" sz="1000" b="1" dirty="0">
                <a:solidFill>
                  <a:srgbClr val="3C97AC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Presidente: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pt-BR" sz="1000" dirty="0">
                <a:solidFill>
                  <a:srgbClr val="606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Gabriel Viegas Neto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pt-BR" sz="1000" dirty="0">
              <a:solidFill>
                <a:srgbClr val="606060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pt-BR" sz="1000" b="1" dirty="0">
                <a:solidFill>
                  <a:srgbClr val="3C97AC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Superintendente de Planejamento: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pt-BR" sz="1000" dirty="0">
                <a:solidFill>
                  <a:srgbClr val="60606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Cinthia Helena de Oliveira Bechelaine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pt-BR" sz="1000" dirty="0">
              <a:solidFill>
                <a:srgbClr val="606060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pt-BR" sz="1000" b="1" dirty="0">
                <a:solidFill>
                  <a:srgbClr val="3C97AC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Economista-Chefe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pt-BR" sz="1000" dirty="0">
                <a:solidFill>
                  <a:srgbClr val="606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Izak Carlos Silva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pt-BR" sz="1000" dirty="0">
              <a:solidFill>
                <a:srgbClr val="606060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pt-BR" sz="1000" b="1" dirty="0">
                <a:solidFill>
                  <a:srgbClr val="3C97AC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Economistas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pt-BR" sz="1000" dirty="0">
                <a:solidFill>
                  <a:srgbClr val="606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Adriano Miglio Porto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pt-BR" sz="1000" dirty="0">
                <a:solidFill>
                  <a:srgbClr val="606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Érico Andrade  Grossi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pt-BR" sz="1000" dirty="0">
              <a:solidFill>
                <a:srgbClr val="606060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pt-BR" sz="1000" dirty="0">
              <a:solidFill>
                <a:srgbClr val="606060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pt-BR" sz="1000" dirty="0">
              <a:solidFill>
                <a:srgbClr val="606060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pt-BR" sz="1000" b="1" dirty="0">
                <a:solidFill>
                  <a:srgbClr val="3C97AC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Este boletim foi preparado pelo BDMG com base em informações divulgadas por instituições oficiais. As análises contidas neste material podem ser reproduzidas, desde que mencionados seus créditos e para fins não comerciais. </a:t>
            </a:r>
          </a:p>
        </p:txBody>
      </p:sp>
    </p:spTree>
    <p:extLst>
      <p:ext uri="{BB962C8B-B14F-4D97-AF65-F5344CB8AC3E}">
        <p14:creationId xmlns:p14="http://schemas.microsoft.com/office/powerpoint/2010/main" val="15145473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 2013 - 2022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 2013 - 2022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 2013 - 2022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2284</TotalTime>
  <Words>705</Words>
  <Application>Microsoft Macintosh PowerPoint</Application>
  <PresentationFormat>Papel A4 (210 x 297 mm)</PresentationFormat>
  <Paragraphs>100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Calibri Light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Ivone Gomes da Silva</dc:creator>
  <cp:lastModifiedBy>Izak Carlos da Silva</cp:lastModifiedBy>
  <cp:revision>139</cp:revision>
  <cp:lastPrinted>2025-05-28T20:13:16Z</cp:lastPrinted>
  <dcterms:created xsi:type="dcterms:W3CDTF">2024-09-13T18:13:16Z</dcterms:created>
  <dcterms:modified xsi:type="dcterms:W3CDTF">2026-03-03T18:19:24Z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5cc71c9-6a24-4be2-ae27-9d77a81654b2_Enabled">
    <vt:lpwstr>true</vt:lpwstr>
  </property>
  <property fmtid="{D5CDD505-2E9C-101B-9397-08002B2CF9AE}" pid="3" name="MSIP_Label_65cc71c9-6a24-4be2-ae27-9d77a81654b2_SetDate">
    <vt:lpwstr>2025-10-30T16:33:10Z</vt:lpwstr>
  </property>
  <property fmtid="{D5CDD505-2E9C-101B-9397-08002B2CF9AE}" pid="4" name="MSIP_Label_65cc71c9-6a24-4be2-ae27-9d77a81654b2_Method">
    <vt:lpwstr>Standard</vt:lpwstr>
  </property>
  <property fmtid="{D5CDD505-2E9C-101B-9397-08002B2CF9AE}" pid="5" name="MSIP_Label_65cc71c9-6a24-4be2-ae27-9d77a81654b2_Name">
    <vt:lpwstr>Controlada</vt:lpwstr>
  </property>
  <property fmtid="{D5CDD505-2E9C-101B-9397-08002B2CF9AE}" pid="6" name="MSIP_Label_65cc71c9-6a24-4be2-ae27-9d77a81654b2_SiteId">
    <vt:lpwstr>87706aaa-22dc-4382-aafd-e2209734bdb5</vt:lpwstr>
  </property>
  <property fmtid="{D5CDD505-2E9C-101B-9397-08002B2CF9AE}" pid="7" name="MSIP_Label_65cc71c9-6a24-4be2-ae27-9d77a81654b2_ActionId">
    <vt:lpwstr>37dfc43a-fd2a-4ab7-b1ef-da13e280bc3a</vt:lpwstr>
  </property>
  <property fmtid="{D5CDD505-2E9C-101B-9397-08002B2CF9AE}" pid="8" name="MSIP_Label_65cc71c9-6a24-4be2-ae27-9d77a81654b2_ContentBits">
    <vt:lpwstr>2</vt:lpwstr>
  </property>
  <property fmtid="{D5CDD505-2E9C-101B-9397-08002B2CF9AE}" pid="9" name="MSIP_Label_65cc71c9-6a24-4be2-ae27-9d77a81654b2_Tag">
    <vt:lpwstr>10, 3, 0, 1</vt:lpwstr>
  </property>
  <property fmtid="{D5CDD505-2E9C-101B-9397-08002B2CF9AE}" pid="10" name="ClassificationContentMarkingFooterLocations">
    <vt:lpwstr>Tema do Office:8</vt:lpwstr>
  </property>
  <property fmtid="{D5CDD505-2E9C-101B-9397-08002B2CF9AE}" pid="11" name="ClassificationContentMarkingFooterText">
    <vt:lpwstr>INFORMAÇÃO CONTROLADA</vt:lpwstr>
  </property>
</Properties>
</file>