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ERCIO" id="{911BDA7A-A4B4-4DC6-810E-96A30A67E80E}">
          <p14:sldIdLst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060"/>
    <a:srgbClr val="EAF4F6"/>
    <a:srgbClr val="3C97AC"/>
    <a:srgbClr val="C7E2E7"/>
    <a:srgbClr val="8AAB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44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2664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no Inacio Da Silva" userId="19766aa1-6fe6-4d51-a7ff-35a02bea60ae" providerId="ADAL" clId="{B2863C9F-384B-4A4A-BD19-1C483FB2CF52}"/>
    <pc:docChg chg="delSld modSection">
      <pc:chgData name="Bruno Inacio Da Silva" userId="19766aa1-6fe6-4d51-a7ff-35a02bea60ae" providerId="ADAL" clId="{B2863C9F-384B-4A4A-BD19-1C483FB2CF52}" dt="2025-01-09T18:02:44.582" v="0" actId="47"/>
      <pc:docMkLst>
        <pc:docMk/>
      </pc:docMkLst>
      <pc:sldChg chg="del">
        <pc:chgData name="Bruno Inacio Da Silva" userId="19766aa1-6fe6-4d51-a7ff-35a02bea60ae" providerId="ADAL" clId="{B2863C9F-384B-4A4A-BD19-1C483FB2CF52}" dt="2025-01-09T18:02:44.582" v="0" actId="47"/>
        <pc:sldMkLst>
          <pc:docMk/>
          <pc:sldMk cId="1348867936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7.sv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4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8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0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4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6.sv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2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4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6.sv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8.sv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0.sv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2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6.svg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jp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1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ÇÃO INDUST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07858E9D-E34E-C018-19CF-D0B30F94F0D1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0C80E8AA-FE7D-119D-509A-31994C3417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22968" y="7367307"/>
              <a:ext cx="952500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4103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VO DE RIS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5DCBAD5C-0632-1593-7D8E-E766A501B6E6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3" name="Gráfico 2">
              <a:extLst>
                <a:ext uri="{FF2B5EF4-FFF2-40B4-BE49-F238E27FC236}">
                  <a16:creationId xmlns:a16="http://schemas.microsoft.com/office/drawing/2014/main" id="{879DCA42-1ED2-75A9-2776-AEBBF0AB569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25060" y="7372350"/>
              <a:ext cx="1133475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97601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M 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73589"/>
            <a:ext cx="6858000" cy="970075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691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PROD. INDUST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id="{53F1A8E4-D87E-6A4D-558F-9D2FF8A2FD5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8685" y="417867"/>
            <a:ext cx="60007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78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COMER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575B7487-F918-440B-E4A1-96BF36CCB78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8684" y="498754"/>
            <a:ext cx="600075" cy="9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087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SERVIÇ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DF69BE7F-5531-8975-00D8-9B7A45C348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1398" y="495072"/>
            <a:ext cx="523875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776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MERCADO 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77F5B90E-6E2E-30E9-ABB5-D69FEB2634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9107" y="435398"/>
            <a:ext cx="74295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5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PI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B28A5715-1C41-6BA5-42DA-01CEB46976E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1398" y="496438"/>
            <a:ext cx="200025" cy="9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110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BOLETIM DE CRED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2EBD8A48-2BA6-CABA-9D89-EDAA8750262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71398" y="452123"/>
            <a:ext cx="66675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060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PRODUTIVIDADE DO 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2CE2CA7D-D34F-438D-864E-654D31BE98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9107" y="417184"/>
            <a:ext cx="88582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39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IMP. ECONOMICOS E SOCI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96C8E0BD-C8E3-C404-3003-7BDCD42C94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9107" y="370908"/>
            <a:ext cx="7715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984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55016BB-61A9-B029-DAEB-612990D123EC}"/>
              </a:ext>
            </a:extLst>
          </p:cNvPr>
          <p:cNvSpPr txBox="1">
            <a:spLocks/>
          </p:cNvSpPr>
          <p:nvPr userDrawn="1"/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8D6F528-DCC8-4A94-A062-A96B06F56972}" type="datetimeFigureOut">
              <a:rPr lang="pt-BR" smtClean="0"/>
              <a:pPr/>
              <a:t>09/01/2025</a:t>
            </a:fld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28FDF574-797F-3F8F-CF47-8CEFDC12E92C}"/>
              </a:ext>
            </a:extLst>
          </p:cNvPr>
          <p:cNvGrpSpPr/>
          <p:nvPr userDrawn="1"/>
        </p:nvGrpSpPr>
        <p:grpSpPr>
          <a:xfrm>
            <a:off x="0" y="0"/>
            <a:ext cx="3429000" cy="3413304"/>
            <a:chOff x="0" y="0"/>
            <a:chExt cx="1904095" cy="1895379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DB3248DA-4455-3A6A-CBFE-FFA8A2D3DFAD}"/>
                </a:ext>
              </a:extLst>
            </p:cNvPr>
            <p:cNvSpPr/>
            <p:nvPr/>
          </p:nvSpPr>
          <p:spPr>
            <a:xfrm>
              <a:off x="0" y="0"/>
              <a:ext cx="1628108" cy="1895379"/>
            </a:xfrm>
            <a:custGeom>
              <a:avLst/>
              <a:gdLst>
                <a:gd name="connsiteX0" fmla="*/ 1628108 w 1628108"/>
                <a:gd name="connsiteY0" fmla="*/ 943356 h 1895379"/>
                <a:gd name="connsiteX1" fmla="*/ 0 w 1628108"/>
                <a:gd name="connsiteY1" fmla="*/ 0 h 1895379"/>
                <a:gd name="connsiteX2" fmla="*/ 0 w 1628108"/>
                <a:gd name="connsiteY2" fmla="*/ 1895380 h 1895379"/>
                <a:gd name="connsiteX3" fmla="*/ 1628108 w 1628108"/>
                <a:gd name="connsiteY3" fmla="*/ 943356 h 189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8108" h="1895379">
                  <a:moveTo>
                    <a:pt x="1628108" y="943356"/>
                  </a:moveTo>
                  <a:lnTo>
                    <a:pt x="0" y="0"/>
                  </a:lnTo>
                  <a:lnTo>
                    <a:pt x="0" y="1895380"/>
                  </a:lnTo>
                  <a:lnTo>
                    <a:pt x="1628108" y="943356"/>
                  </a:lnTo>
                  <a:close/>
                </a:path>
              </a:pathLst>
            </a:custGeom>
            <a:solidFill>
              <a:srgbClr val="3C97AC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grpSp>
          <p:nvGrpSpPr>
            <p:cNvPr id="9" name="Gráfico 11">
              <a:extLst>
                <a:ext uri="{FF2B5EF4-FFF2-40B4-BE49-F238E27FC236}">
                  <a16:creationId xmlns:a16="http://schemas.microsoft.com/office/drawing/2014/main" id="{C6C88CA0-8D05-68B5-5BD9-9C5FF504F18B}"/>
                </a:ext>
              </a:extLst>
            </p:cNvPr>
            <p:cNvGrpSpPr/>
            <p:nvPr/>
          </p:nvGrpSpPr>
          <p:grpSpPr>
            <a:xfrm>
              <a:off x="966454" y="152717"/>
              <a:ext cx="937641" cy="1298688"/>
              <a:chOff x="970216" y="154305"/>
              <a:chExt cx="937641" cy="1298688"/>
            </a:xfrm>
            <a:solidFill>
              <a:srgbClr val="FFFFFF"/>
            </a:solidFill>
          </p:grpSpPr>
          <p:sp>
            <p:nvSpPr>
              <p:cNvPr id="11" name="Forma Livre: Forma 10">
                <a:extLst>
                  <a:ext uri="{FF2B5EF4-FFF2-40B4-BE49-F238E27FC236}">
                    <a16:creationId xmlns:a16="http://schemas.microsoft.com/office/drawing/2014/main" id="{7AF876BF-A74B-60F8-B5A5-AAAC87B3FE3C}"/>
                  </a:ext>
                </a:extLst>
              </p:cNvPr>
              <p:cNvSpPr/>
              <p:nvPr/>
            </p:nvSpPr>
            <p:spPr>
              <a:xfrm>
                <a:off x="1075372" y="683704"/>
                <a:ext cx="832485" cy="769289"/>
              </a:xfrm>
              <a:custGeom>
                <a:avLst/>
                <a:gdLst>
                  <a:gd name="connsiteX0" fmla="*/ 554831 w 832485"/>
                  <a:gd name="connsiteY0" fmla="*/ 261175 h 769289"/>
                  <a:gd name="connsiteX1" fmla="*/ 559499 w 832485"/>
                  <a:gd name="connsiteY1" fmla="*/ 258509 h 769289"/>
                  <a:gd name="connsiteX2" fmla="*/ 559689 w 832485"/>
                  <a:gd name="connsiteY2" fmla="*/ 258509 h 769289"/>
                  <a:gd name="connsiteX3" fmla="*/ 760857 w 832485"/>
                  <a:gd name="connsiteY3" fmla="*/ 142875 h 769289"/>
                  <a:gd name="connsiteX4" fmla="*/ 765620 w 832485"/>
                  <a:gd name="connsiteY4" fmla="*/ 139541 h 769289"/>
                  <a:gd name="connsiteX5" fmla="*/ 804577 w 832485"/>
                  <a:gd name="connsiteY5" fmla="*/ 100394 h 769289"/>
                  <a:gd name="connsiteX6" fmla="*/ 806958 w 832485"/>
                  <a:gd name="connsiteY6" fmla="*/ 95631 h 769289"/>
                  <a:gd name="connsiteX7" fmla="*/ 809530 w 832485"/>
                  <a:gd name="connsiteY7" fmla="*/ 89345 h 769289"/>
                  <a:gd name="connsiteX8" fmla="*/ 815149 w 832485"/>
                  <a:gd name="connsiteY8" fmla="*/ 57245 h 769289"/>
                  <a:gd name="connsiteX9" fmla="*/ 795242 w 832485"/>
                  <a:gd name="connsiteY9" fmla="*/ 952 h 769289"/>
                  <a:gd name="connsiteX10" fmla="*/ 794671 w 832485"/>
                  <a:gd name="connsiteY10" fmla="*/ 0 h 769289"/>
                  <a:gd name="connsiteX11" fmla="*/ 832485 w 832485"/>
                  <a:gd name="connsiteY11" fmla="*/ 93154 h 769289"/>
                  <a:gd name="connsiteX12" fmla="*/ 832485 w 832485"/>
                  <a:gd name="connsiteY12" fmla="*/ 415004 h 769289"/>
                  <a:gd name="connsiteX13" fmla="*/ 756857 w 832485"/>
                  <a:gd name="connsiteY13" fmla="*/ 544830 h 769289"/>
                  <a:gd name="connsiteX14" fmla="*/ 389191 w 832485"/>
                  <a:gd name="connsiteY14" fmla="*/ 758476 h 769289"/>
                  <a:gd name="connsiteX15" fmla="*/ 302609 w 832485"/>
                  <a:gd name="connsiteY15" fmla="*/ 756857 h 769289"/>
                  <a:gd name="connsiteX16" fmla="*/ 0 w 832485"/>
                  <a:gd name="connsiteY16" fmla="*/ 583597 h 769289"/>
                  <a:gd name="connsiteX17" fmla="*/ 554927 w 832485"/>
                  <a:gd name="connsiteY17" fmla="*/ 261271 h 7692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832485" h="769289">
                    <a:moveTo>
                      <a:pt x="554831" y="261175"/>
                    </a:moveTo>
                    <a:lnTo>
                      <a:pt x="559499" y="258509"/>
                    </a:lnTo>
                    <a:lnTo>
                      <a:pt x="559689" y="258509"/>
                    </a:lnTo>
                    <a:cubicBezTo>
                      <a:pt x="559689" y="258509"/>
                      <a:pt x="760857" y="142875"/>
                      <a:pt x="760857" y="142875"/>
                    </a:cubicBezTo>
                    <a:cubicBezTo>
                      <a:pt x="762572" y="141732"/>
                      <a:pt x="764095" y="140684"/>
                      <a:pt x="765620" y="139541"/>
                    </a:cubicBezTo>
                    <a:cubicBezTo>
                      <a:pt x="782193" y="130683"/>
                      <a:pt x="795814" y="117062"/>
                      <a:pt x="804577" y="100394"/>
                    </a:cubicBezTo>
                    <a:cubicBezTo>
                      <a:pt x="805624" y="98679"/>
                      <a:pt x="806386" y="97060"/>
                      <a:pt x="806958" y="95631"/>
                    </a:cubicBezTo>
                    <a:cubicBezTo>
                      <a:pt x="807815" y="93631"/>
                      <a:pt x="808673" y="91535"/>
                      <a:pt x="809530" y="89345"/>
                    </a:cubicBezTo>
                    <a:cubicBezTo>
                      <a:pt x="813149" y="79343"/>
                      <a:pt x="815149" y="68580"/>
                      <a:pt x="815149" y="57245"/>
                    </a:cubicBezTo>
                    <a:cubicBezTo>
                      <a:pt x="815149" y="34862"/>
                      <a:pt x="808196" y="16669"/>
                      <a:pt x="795242" y="952"/>
                    </a:cubicBezTo>
                    <a:cubicBezTo>
                      <a:pt x="795052" y="571"/>
                      <a:pt x="794861" y="286"/>
                      <a:pt x="794671" y="0"/>
                    </a:cubicBezTo>
                    <a:cubicBezTo>
                      <a:pt x="796957" y="2191"/>
                      <a:pt x="832485" y="37148"/>
                      <a:pt x="832485" y="93154"/>
                    </a:cubicBezTo>
                    <a:lnTo>
                      <a:pt x="832485" y="415004"/>
                    </a:lnTo>
                    <a:cubicBezTo>
                      <a:pt x="832485" y="444151"/>
                      <a:pt x="827437" y="504444"/>
                      <a:pt x="756857" y="544830"/>
                    </a:cubicBezTo>
                    <a:lnTo>
                      <a:pt x="389191" y="758476"/>
                    </a:lnTo>
                    <a:cubicBezTo>
                      <a:pt x="345091" y="783717"/>
                      <a:pt x="302609" y="756857"/>
                      <a:pt x="302609" y="756857"/>
                    </a:cubicBezTo>
                    <a:lnTo>
                      <a:pt x="0" y="583597"/>
                    </a:lnTo>
                    <a:lnTo>
                      <a:pt x="554927" y="261271"/>
                    </a:lnTo>
                  </a:path>
                </a:pathLst>
              </a:custGeom>
              <a:solidFill>
                <a:srgbClr val="FFFFFF"/>
              </a:solidFill>
              <a:ln w="2381" cap="rnd">
                <a:solidFill>
                  <a:srgbClr val="9D9D9C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pt-BR"/>
              </a:p>
            </p:txBody>
          </p:sp>
          <p:grpSp>
            <p:nvGrpSpPr>
              <p:cNvPr id="12" name="Gráfico 11">
                <a:extLst>
                  <a:ext uri="{FF2B5EF4-FFF2-40B4-BE49-F238E27FC236}">
                    <a16:creationId xmlns:a16="http://schemas.microsoft.com/office/drawing/2014/main" id="{69D8C5E1-7426-A34D-0AB8-B811E3DADF2E}"/>
                  </a:ext>
                </a:extLst>
              </p:cNvPr>
              <p:cNvGrpSpPr/>
              <p:nvPr/>
            </p:nvGrpSpPr>
            <p:grpSpPr>
              <a:xfrm>
                <a:off x="970216" y="154305"/>
                <a:ext cx="920305" cy="790574"/>
                <a:chOff x="970216" y="154305"/>
                <a:chExt cx="920305" cy="790574"/>
              </a:xfrm>
              <a:solidFill>
                <a:srgbClr val="FFFFFF"/>
              </a:solidFill>
            </p:grpSpPr>
            <p:sp>
              <p:nvSpPr>
                <p:cNvPr id="14" name="Forma Livre: Forma 13">
                  <a:extLst>
                    <a:ext uri="{FF2B5EF4-FFF2-40B4-BE49-F238E27FC236}">
                      <a16:creationId xmlns:a16="http://schemas.microsoft.com/office/drawing/2014/main" id="{F424E189-FEEF-D366-F69F-344D613589A5}"/>
                    </a:ext>
                  </a:extLst>
                </p:cNvPr>
                <p:cNvSpPr/>
                <p:nvPr/>
              </p:nvSpPr>
              <p:spPr>
                <a:xfrm>
                  <a:off x="970216" y="154305"/>
                  <a:ext cx="920305" cy="790574"/>
                </a:xfrm>
                <a:custGeom>
                  <a:avLst/>
                  <a:gdLst>
                    <a:gd name="connsiteX0" fmla="*/ 866013 w 920305"/>
                    <a:gd name="connsiteY0" fmla="*/ 672275 h 790574"/>
                    <a:gd name="connsiteX1" fmla="*/ 870776 w 920305"/>
                    <a:gd name="connsiteY1" fmla="*/ 668941 h 790574"/>
                    <a:gd name="connsiteX2" fmla="*/ 909733 w 920305"/>
                    <a:gd name="connsiteY2" fmla="*/ 629793 h 790574"/>
                    <a:gd name="connsiteX3" fmla="*/ 912114 w 920305"/>
                    <a:gd name="connsiteY3" fmla="*/ 625031 h 790574"/>
                    <a:gd name="connsiteX4" fmla="*/ 914686 w 920305"/>
                    <a:gd name="connsiteY4" fmla="*/ 618744 h 790574"/>
                    <a:gd name="connsiteX5" fmla="*/ 920305 w 920305"/>
                    <a:gd name="connsiteY5" fmla="*/ 586645 h 790574"/>
                    <a:gd name="connsiteX6" fmla="*/ 900398 w 920305"/>
                    <a:gd name="connsiteY6" fmla="*/ 530352 h 790574"/>
                    <a:gd name="connsiteX7" fmla="*/ 869347 w 920305"/>
                    <a:gd name="connsiteY7" fmla="*/ 503491 h 790574"/>
                    <a:gd name="connsiteX8" fmla="*/ 856679 w 920305"/>
                    <a:gd name="connsiteY8" fmla="*/ 495967 h 790574"/>
                    <a:gd name="connsiteX9" fmla="*/ 0 w 920305"/>
                    <a:gd name="connsiteY9" fmla="*/ 0 h 790574"/>
                    <a:gd name="connsiteX10" fmla="*/ 0 w 920305"/>
                    <a:gd name="connsiteY10" fmla="*/ 408527 h 790574"/>
                    <a:gd name="connsiteX11" fmla="*/ 659035 w 920305"/>
                    <a:gd name="connsiteY11" fmla="*/ 790099 h 790574"/>
                    <a:gd name="connsiteX12" fmla="*/ 659987 w 920305"/>
                    <a:gd name="connsiteY12" fmla="*/ 790575 h 790574"/>
                    <a:gd name="connsiteX13" fmla="*/ 866013 w 920305"/>
                    <a:gd name="connsiteY13" fmla="*/ 672275 h 790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920305" h="790574">
                      <a:moveTo>
                        <a:pt x="866013" y="672275"/>
                      </a:moveTo>
                      <a:cubicBezTo>
                        <a:pt x="867728" y="671132"/>
                        <a:pt x="869251" y="670084"/>
                        <a:pt x="870776" y="668941"/>
                      </a:cubicBezTo>
                      <a:cubicBezTo>
                        <a:pt x="887349" y="660083"/>
                        <a:pt x="900970" y="646462"/>
                        <a:pt x="909733" y="629793"/>
                      </a:cubicBezTo>
                      <a:cubicBezTo>
                        <a:pt x="910780" y="628079"/>
                        <a:pt x="911543" y="626459"/>
                        <a:pt x="912114" y="625031"/>
                      </a:cubicBezTo>
                      <a:cubicBezTo>
                        <a:pt x="912971" y="623030"/>
                        <a:pt x="913829" y="620935"/>
                        <a:pt x="914686" y="618744"/>
                      </a:cubicBezTo>
                      <a:cubicBezTo>
                        <a:pt x="918305" y="608743"/>
                        <a:pt x="920305" y="597980"/>
                        <a:pt x="920305" y="586645"/>
                      </a:cubicBezTo>
                      <a:cubicBezTo>
                        <a:pt x="920305" y="564261"/>
                        <a:pt x="913352" y="546068"/>
                        <a:pt x="900398" y="530352"/>
                      </a:cubicBezTo>
                      <a:cubicBezTo>
                        <a:pt x="892302" y="520541"/>
                        <a:pt x="881920" y="511778"/>
                        <a:pt x="869347" y="503491"/>
                      </a:cubicBezTo>
                      <a:cubicBezTo>
                        <a:pt x="864680" y="500539"/>
                        <a:pt x="862013" y="499396"/>
                        <a:pt x="856679" y="495967"/>
                      </a:cubicBezTo>
                      <a:lnTo>
                        <a:pt x="0" y="0"/>
                      </a:lnTo>
                      <a:lnTo>
                        <a:pt x="0" y="408527"/>
                      </a:lnTo>
                      <a:lnTo>
                        <a:pt x="659035" y="790099"/>
                      </a:lnTo>
                      <a:lnTo>
                        <a:pt x="659987" y="790575"/>
                      </a:lnTo>
                      <a:lnTo>
                        <a:pt x="866013" y="6722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2381" cap="rnd">
                  <a:solidFill>
                    <a:srgbClr val="9D9D9C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  <p:sp>
              <p:nvSpPr>
                <p:cNvPr id="15" name="Forma Livre: Forma 14">
                  <a:extLst>
                    <a:ext uri="{FF2B5EF4-FFF2-40B4-BE49-F238E27FC236}">
                      <a16:creationId xmlns:a16="http://schemas.microsoft.com/office/drawing/2014/main" id="{D56C5692-6B15-07E1-CAAE-D2058051DD89}"/>
                    </a:ext>
                  </a:extLst>
                </p:cNvPr>
                <p:cNvSpPr/>
                <p:nvPr/>
              </p:nvSpPr>
              <p:spPr>
                <a:xfrm>
                  <a:off x="1869810" y="683524"/>
                  <a:ext cx="42" cy="84"/>
                </a:xfrm>
                <a:custGeom>
                  <a:avLst/>
                  <a:gdLst>
                    <a:gd name="connsiteX0" fmla="*/ 42 w 42"/>
                    <a:gd name="connsiteY0" fmla="*/ 85 h 84"/>
                    <a:gd name="connsiteX1" fmla="*/ 42 w 42"/>
                    <a:gd name="connsiteY1" fmla="*/ 85 h 84"/>
                    <a:gd name="connsiteX2" fmla="*/ 42 w 42"/>
                    <a:gd name="connsiteY2" fmla="*/ 85 h 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2" h="84">
                      <a:moveTo>
                        <a:pt x="42" y="85"/>
                      </a:moveTo>
                      <a:cubicBezTo>
                        <a:pt x="42" y="85"/>
                        <a:pt x="-53" y="-106"/>
                        <a:pt x="42" y="85"/>
                      </a:cubicBezTo>
                      <a:lnTo>
                        <a:pt x="42" y="8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2381" cap="rnd">
                  <a:solidFill>
                    <a:srgbClr val="9D9D9C"/>
                  </a:solidFill>
                  <a:prstDash val="solid"/>
                  <a:round/>
                </a:ln>
              </p:spPr>
              <p:txBody>
                <a:bodyPr rtlCol="0" anchor="ctr"/>
                <a:lstStyle/>
                <a:p>
                  <a:endParaRPr lang="pt-BR"/>
                </a:p>
              </p:txBody>
            </p:sp>
          </p:grpSp>
        </p:grpSp>
      </p:grpSp>
      <p:pic>
        <p:nvPicPr>
          <p:cNvPr id="17" name="Gráfico 16">
            <a:extLst>
              <a:ext uri="{FF2B5EF4-FFF2-40B4-BE49-F238E27FC236}">
                <a16:creationId xmlns:a16="http://schemas.microsoft.com/office/drawing/2014/main" id="{548B60BB-018D-6D09-256F-CCFF3D92A1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0850" y="1594438"/>
            <a:ext cx="1108115" cy="208586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CBF83076-7E2C-3C35-A8E5-E7E654FF203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72150" y="275021"/>
            <a:ext cx="742950" cy="209550"/>
          </a:xfrm>
          <a:prstGeom prst="rect">
            <a:avLst/>
          </a:prstGeom>
        </p:spPr>
      </p:pic>
      <p:pic>
        <p:nvPicPr>
          <p:cNvPr id="21" name="Gráfico 20">
            <a:extLst>
              <a:ext uri="{FF2B5EF4-FFF2-40B4-BE49-F238E27FC236}">
                <a16:creationId xmlns:a16="http://schemas.microsoft.com/office/drawing/2014/main" id="{470F48BA-EC07-DBE3-6341-11B428C666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8138" y="9602404"/>
            <a:ext cx="1666875" cy="95250"/>
          </a:xfrm>
          <a:prstGeom prst="rect">
            <a:avLst/>
          </a:prstGeom>
        </p:spPr>
      </p:pic>
      <p:pic>
        <p:nvPicPr>
          <p:cNvPr id="10" name="Gráfico 9">
            <a:extLst>
              <a:ext uri="{FF2B5EF4-FFF2-40B4-BE49-F238E27FC236}">
                <a16:creationId xmlns:a16="http://schemas.microsoft.com/office/drawing/2014/main" id="{B9E8582F-FE2E-3BC3-D2DF-6BB9A2B4317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52850" y="1539964"/>
            <a:ext cx="1057275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85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>
          <p15:clr>
            <a:srgbClr val="FBAE40"/>
          </p15:clr>
        </p15:guide>
        <p15:guide id="2" pos="236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INFORMATIVO DE RIS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3A1D8981-087A-F121-A79C-11A53085A6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69107" y="438921"/>
            <a:ext cx="71437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3411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OLO SEM TI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2141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PROD_INDUST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05A427FC-61C6-8CC2-6D32-FE9D22E7A7D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3188" y="2272793"/>
            <a:ext cx="60007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930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PROD_COMER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EA4B0E71-9963-7716-4F84-77509BADBA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3188" y="2387153"/>
            <a:ext cx="600075" cy="9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SERVIÇ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8352F129-B492-EBA4-7991-83075F4412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2303" y="2395106"/>
            <a:ext cx="523875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7624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MERC. 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17205F06-0CBD-B3AE-2895-5BDE51E325A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81011" y="2282771"/>
            <a:ext cx="74295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89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PI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584DFEDC-DE2E-7011-2189-A87AE52B84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6132" y="2387395"/>
            <a:ext cx="200025" cy="9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01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BOLETIM_CRED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F971B4FB-A008-ACA4-C79B-A9EB90DBEA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5901" y="2287715"/>
            <a:ext cx="666750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913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PRODUTIVIDADE_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C392225A-CDDB-E0BE-5A5D-2E717956DC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3610" y="2280699"/>
            <a:ext cx="88582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5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IMAC. ECONOMICOS E SOCI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9DC81203-D48E-B29E-7796-C49AD271E8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91027" y="2134953"/>
            <a:ext cx="77152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4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ER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EC70F2F1-4EC5-46FC-45BA-1F45C4BD55F1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3" name="Gráfico 2">
              <a:extLst>
                <a:ext uri="{FF2B5EF4-FFF2-40B4-BE49-F238E27FC236}">
                  <a16:creationId xmlns:a16="http://schemas.microsoft.com/office/drawing/2014/main" id="{967E677D-8F5A-5ADD-C3FC-855E5F5876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16338" y="7572375"/>
              <a:ext cx="952500" cy="15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24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INF. DE RIS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pic>
        <p:nvPicPr>
          <p:cNvPr id="3" name="Gráfico 2">
            <a:extLst>
              <a:ext uri="{FF2B5EF4-FFF2-40B4-BE49-F238E27FC236}">
                <a16:creationId xmlns:a16="http://schemas.microsoft.com/office/drawing/2014/main" id="{67414A75-04AB-3B8F-52A2-6A53CFF859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73610" y="2279281"/>
            <a:ext cx="71437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510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_SEM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66E51392-E131-8BF9-CB7A-1BED97E882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57999" cy="97007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154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528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31125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5289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56668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9658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0624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1891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8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Ç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432461A2-43EA-4CD5-63AF-C14A76414A54}"/>
              </a:ext>
            </a:extLst>
          </p:cNvPr>
          <p:cNvGrpSpPr/>
          <p:nvPr userDrawn="1"/>
        </p:nvGrpSpPr>
        <p:grpSpPr>
          <a:xfrm>
            <a:off x="0" y="-83637"/>
            <a:ext cx="6858000" cy="9700751"/>
            <a:chOff x="0" y="-83637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83637"/>
              <a:ext cx="6858000" cy="9700751"/>
            </a:xfrm>
            <a:prstGeom prst="rect">
              <a:avLst/>
            </a:prstGeom>
          </p:spPr>
        </p:pic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05E27D95-07AE-BFB9-FA19-1CBE2A4F59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27730" y="7543800"/>
              <a:ext cx="828675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2268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RCADO DE 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82CB161F-3FC2-902D-2A4F-71626400B86B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3" name="Gráfico 2">
              <a:extLst>
                <a:ext uri="{FF2B5EF4-FFF2-40B4-BE49-F238E27FC236}">
                  <a16:creationId xmlns:a16="http://schemas.microsoft.com/office/drawing/2014/main" id="{C808B00D-D773-F709-D7FF-8DD922469D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62376" y="7372350"/>
              <a:ext cx="1171575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2256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576C5F68-7235-E27E-C7AF-3B37532F95FF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4F95A854-5C14-BBBD-E8C2-7E809004603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16338" y="7581900"/>
              <a:ext cx="314325" cy="1428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1512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ETIM DE CREDI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B1B84C67-4DB4-F64F-5B81-D0F4F5584022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9E0DCAD1-5474-F127-88FB-36B06448BB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16338" y="7372350"/>
              <a:ext cx="1047750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3349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TIVIDADE DO TRABALH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0D752813-7DF6-9472-0B55-E7CEB9B3C729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3" name="Gráfico 2">
              <a:extLst>
                <a:ext uri="{FF2B5EF4-FFF2-40B4-BE49-F238E27FC236}">
                  <a16:creationId xmlns:a16="http://schemas.microsoft.com/office/drawing/2014/main" id="{A8CB3404-36EB-EE98-47B1-FB14D8B4D63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21362" y="7372350"/>
              <a:ext cx="1409700" cy="352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02051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PACTOS ECONOMICOS E SOCI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CA008E9F-0706-C4B8-D274-4A199749DDC1}"/>
              </a:ext>
            </a:extLst>
          </p:cNvPr>
          <p:cNvGrpSpPr/>
          <p:nvPr userDrawn="1"/>
        </p:nvGrpSpPr>
        <p:grpSpPr>
          <a:xfrm>
            <a:off x="0" y="-73589"/>
            <a:ext cx="6858000" cy="9700751"/>
            <a:chOff x="0" y="-73589"/>
            <a:chExt cx="6858000" cy="9700751"/>
          </a:xfrm>
        </p:grpSpPr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66E51392-E131-8BF9-CB7A-1BED97E882A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-73589"/>
              <a:ext cx="6858000" cy="9700751"/>
            </a:xfrm>
            <a:prstGeom prst="rect">
              <a:avLst/>
            </a:prstGeom>
          </p:spPr>
        </p:pic>
        <p:pic>
          <p:nvPicPr>
            <p:cNvPr id="7" name="Gráfico 6">
              <a:extLst>
                <a:ext uri="{FF2B5EF4-FFF2-40B4-BE49-F238E27FC236}">
                  <a16:creationId xmlns:a16="http://schemas.microsoft.com/office/drawing/2014/main" id="{962A3BDE-2006-2B11-38E8-82BF835F9D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716338" y="7181850"/>
              <a:ext cx="1219200" cy="54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1637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66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D6F528-DCC8-4A94-A062-A96B06F56972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A76EB5-BC1E-4769-865C-6E98FA9E49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6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01" r:id="rId2"/>
    <p:sldLayoutId id="2147483674" r:id="rId3"/>
    <p:sldLayoutId id="2147483675" r:id="rId4"/>
    <p:sldLayoutId id="2147483676" r:id="rId5"/>
    <p:sldLayoutId id="2147483678" r:id="rId6"/>
    <p:sldLayoutId id="2147483677" r:id="rId7"/>
    <p:sldLayoutId id="2147483679" r:id="rId8"/>
    <p:sldLayoutId id="2147483680" r:id="rId9"/>
    <p:sldLayoutId id="2147483681" r:id="rId10"/>
    <p:sldLayoutId id="2147483682" r:id="rId11"/>
    <p:sldLayoutId id="2147483672" r:id="rId12"/>
    <p:sldLayoutId id="2147483683" r:id="rId13"/>
    <p:sldLayoutId id="2147483686" r:id="rId14"/>
    <p:sldLayoutId id="2147483684" r:id="rId15"/>
    <p:sldLayoutId id="2147483687" r:id="rId16"/>
    <p:sldLayoutId id="2147483688" r:id="rId17"/>
    <p:sldLayoutId id="2147483685" r:id="rId18"/>
    <p:sldLayoutId id="2147483689" r:id="rId19"/>
    <p:sldLayoutId id="2147483690" r:id="rId20"/>
    <p:sldLayoutId id="2147483691" r:id="rId21"/>
    <p:sldLayoutId id="2147483673" r:id="rId22"/>
    <p:sldLayoutId id="2147483692" r:id="rId23"/>
    <p:sldLayoutId id="2147483693" r:id="rId24"/>
    <p:sldLayoutId id="2147483694" r:id="rId25"/>
    <p:sldLayoutId id="2147483695" r:id="rId26"/>
    <p:sldLayoutId id="2147483696" r:id="rId27"/>
    <p:sldLayoutId id="2147483697" r:id="rId28"/>
    <p:sldLayoutId id="2147483698" r:id="rId29"/>
    <p:sldLayoutId id="2147483699" r:id="rId30"/>
    <p:sldLayoutId id="2147483700" r:id="rId31"/>
    <p:sldLayoutId id="2147483663" r:id="rId32"/>
    <p:sldLayoutId id="2147483664" r:id="rId33"/>
    <p:sldLayoutId id="2147483665" r:id="rId34"/>
    <p:sldLayoutId id="2147483666" r:id="rId35"/>
    <p:sldLayoutId id="2147483667" r:id="rId36"/>
    <p:sldLayoutId id="2147483668" r:id="rId37"/>
    <p:sldLayoutId id="2147483669" r:id="rId38"/>
    <p:sldLayoutId id="2147483670" r:id="rId39"/>
    <p:sldLayoutId id="2147483671" r:id="rId4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829E256-C429-461F-9E58-0C0D82912DA2}"/>
              </a:ext>
            </a:extLst>
          </p:cNvPr>
          <p:cNvSpPr txBox="1"/>
          <p:nvPr/>
        </p:nvSpPr>
        <p:spPr>
          <a:xfrm>
            <a:off x="2700998" y="694006"/>
            <a:ext cx="3904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09 de janeiro, 2025</a:t>
            </a:r>
          </a:p>
          <a:p>
            <a:pPr algn="r"/>
            <a:r>
              <a:rPr lang="pt-BR" sz="12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Superintendência de Planejamento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E1B6323-865F-6130-B1A8-A56970835CC3}"/>
              </a:ext>
            </a:extLst>
          </p:cNvPr>
          <p:cNvSpPr txBox="1"/>
          <p:nvPr/>
        </p:nvSpPr>
        <p:spPr>
          <a:xfrm>
            <a:off x="252045" y="1213367"/>
            <a:ext cx="6372000" cy="5148000"/>
          </a:xfrm>
          <a:prstGeom prst="rect">
            <a:avLst/>
          </a:prstGeom>
          <a:noFill/>
        </p:spPr>
        <p:txBody>
          <a:bodyPr wrap="square" numCol="2" spcCol="180000" rtlCol="0">
            <a:spAutoFit/>
          </a:bodyPr>
          <a:lstStyle/>
          <a:p>
            <a:r>
              <a:rPr lang="pt-BR" sz="11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Vendas do varejo mineiro avançam 0,5% em novembro</a:t>
            </a:r>
            <a:endParaRPr lang="pt-BR" sz="1100" b="1" i="0" dirty="0">
              <a:solidFill>
                <a:srgbClr val="3C97AC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Na passagem de</a:t>
            </a: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outubro para novembro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o volume de vendas no varejo do estado avançou 0,5%, em direção oposta ao ocorrido no Brasil (-0,4%). O resultado mineiro segue a tendência de crescimento anual com resultados positivos em 7 dos 11 meses.</a:t>
            </a:r>
          </a:p>
          <a:p>
            <a:pPr algn="just">
              <a:spcBef>
                <a:spcPts val="600"/>
              </a:spcBef>
            </a:pP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No varejo ampliado, conceito que inclui também as atividades de vendas de veículos, motocicletas e peças, material de construção e atacado em produtos alimentícios, bebidas e fumo, o volume de vendas no estado recuou 1,2% em novembro</a:t>
            </a: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 No país, o varejo ampliado também recuou, porém em maior intensidade (-1,8%)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O volume de vendas no mês, quando comparado com novembro de 2023, aumentou no conceito restrito (1,9%) e recuou no ampliado (</a:t>
            </a: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-0,7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%).</a:t>
            </a:r>
          </a:p>
          <a:p>
            <a:pPr algn="just">
              <a:spcBef>
                <a:spcPts val="600"/>
              </a:spcBef>
            </a:pP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 2024, o varejo mineiro acumula alta de 3,8%, em linha com o registrado no país (5,0%). Destaque positivo para os avanços em equipamentos de escritório, informática e comunicação (48,0%), perfumaria, cosméticos e farmácias (12,7%) e artigos de uso pessoal e doméstico (9,7%), enquanto combustíveis e lubrificantes (-9,0%) e livros, jornais, revistas e papelaria (-8,0%) </a:t>
            </a: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continuam apresentando queda 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ao longo de 2024.</a:t>
            </a:r>
          </a:p>
          <a:p>
            <a:pPr algn="just">
              <a:spcBef>
                <a:spcPts val="600"/>
              </a:spcBef>
            </a:pPr>
            <a:r>
              <a:rPr lang="pt-BR" sz="11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Já as </a:t>
            </a:r>
            <a:r>
              <a:rPr lang="pt-BR" sz="1100" b="0" i="0" dirty="0"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vendas no varejo ampliado mineiro acumulam alta de 2,1% no ano, desempenho também inferior ao do país (4,4%). Neste recorte, há altas nas vendas de veículos, motocicletas, partes e peças (11,6%) e de material de construção (4,3%), enquanto o atacado especializado em produtos alimentícios, bebidas e fumo apresenta queda (-14,5%).</a:t>
            </a:r>
          </a:p>
          <a:p>
            <a:pPr algn="just">
              <a:spcBef>
                <a:spcPts val="600"/>
              </a:spcBef>
            </a:pPr>
            <a:r>
              <a:rPr lang="pt-BR" sz="1100" b="1" dirty="0">
                <a:solidFill>
                  <a:srgbClr val="3C97AC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Análise e Perspectivas</a:t>
            </a:r>
          </a:p>
          <a:p>
            <a:pPr algn="just">
              <a:spcBef>
                <a:spcPts val="600"/>
              </a:spcBef>
            </a:pPr>
            <a:r>
              <a:rPr lang="pt-BR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As vendas da Black Friday e a antecipação das compras de fim de ano fizeram com que novembro devolvesse a queda registrada no varejo mineiro em outubro (-0,5%). Com isso, o fim de ano confirma o crescimento robusto das vendas em 2024, fruto de um mercado de trabalho aquecido e do panorama de renda positivo. Bens de consumo </a:t>
            </a:r>
            <a:r>
              <a:rPr lang="pt-BR" sz="11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semi</a:t>
            </a:r>
            <a:r>
              <a:rPr lang="pt-BR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 e não duráveis tiveram bom desempenho, com destaque para móveis e eletrodomésticos, equipamentos e materiais eletrônicos e hipermercados, produtos alimentícios, bebidas e fumo. Minas Gerais possui empresas importantes de tecnologia, o que justifica o forte desempenho nessas atividades, principalmente, quando comparamos com o Brasil.</a:t>
            </a:r>
          </a:p>
          <a:p>
            <a:pPr algn="just">
              <a:spcBef>
                <a:spcPts val="600"/>
              </a:spcBef>
            </a:pPr>
            <a:r>
              <a:rPr lang="pt-BR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No varejo ampliado, materiais de construção e veículos, motocicletas e peças respondem a um bom ano no mercado de crédito. Apesar disso, já apresentam desaceleração frente ao ciclo de alta de juros e à deterioração do ambiente econômico.</a:t>
            </a:r>
          </a:p>
          <a:p>
            <a:pPr algn="just">
              <a:spcBef>
                <a:spcPts val="600"/>
              </a:spcBef>
            </a:pPr>
            <a:r>
              <a:rPr lang="pt-BR" sz="1100" dirty="0">
                <a:latin typeface="Calibri Light" panose="020F0302020204030204" pitchFamily="34" charset="0"/>
                <a:cs typeface="Calibri Light" panose="020F0302020204030204" pitchFamily="34" charset="0"/>
              </a:rPr>
              <a:t>Para o fechamento do ano, esperamos estabilidade do varejo no estado, apoiada nas vendas de natal e no pagamento do 13º salário.</a:t>
            </a:r>
            <a:endParaRPr lang="pt-BR" sz="1100" b="1" dirty="0">
              <a:solidFill>
                <a:srgbClr val="3C97AC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5521252-9086-095F-3658-40B54FB2FDF4}"/>
              </a:ext>
            </a:extLst>
          </p:cNvPr>
          <p:cNvSpPr txBox="1"/>
          <p:nvPr/>
        </p:nvSpPr>
        <p:spPr>
          <a:xfrm>
            <a:off x="1549319" y="6344218"/>
            <a:ext cx="37593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i="0" dirty="0">
                <a:solidFill>
                  <a:srgbClr val="3C97AC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Volume de Comércio em Minas Gerais e no Brasil – Variação (%)</a:t>
            </a:r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142CD8A-9EBA-45C4-4E34-F848EC5C855F}"/>
              </a:ext>
            </a:extLst>
          </p:cNvPr>
          <p:cNvSpPr txBox="1"/>
          <p:nvPr/>
        </p:nvSpPr>
        <p:spPr>
          <a:xfrm>
            <a:off x="319219" y="9127355"/>
            <a:ext cx="552796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500" b="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¹Construído com base na Pesquisa Anual de Comércio (PAC).</a:t>
            </a:r>
            <a:endParaRPr lang="pt-BR" sz="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DAE6A9F-EA55-AEF7-A7C3-17EB48D18507}"/>
              </a:ext>
            </a:extLst>
          </p:cNvPr>
          <p:cNvSpPr txBox="1"/>
          <p:nvPr/>
        </p:nvSpPr>
        <p:spPr>
          <a:xfrm>
            <a:off x="5572461" y="9127355"/>
            <a:ext cx="1175960" cy="5437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FBF0E66-0C2A-2BBA-72BD-E51A45325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88" y="6593141"/>
            <a:ext cx="6441166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72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64715D0-DF47-1ABC-6474-F7F3E33D3752}"/>
              </a:ext>
            </a:extLst>
          </p:cNvPr>
          <p:cNvSpPr txBox="1"/>
          <p:nvPr/>
        </p:nvSpPr>
        <p:spPr>
          <a:xfrm>
            <a:off x="1078522" y="8417169"/>
            <a:ext cx="3528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09 de janeiro, 2025</a:t>
            </a:r>
          </a:p>
          <a:p>
            <a:r>
              <a:rPr lang="pt-BR" sz="14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Superintendência de Planejamento</a:t>
            </a:r>
          </a:p>
        </p:txBody>
      </p:sp>
      <p:sp>
        <p:nvSpPr>
          <p:cNvPr id="3" name="Text Placeholder 63">
            <a:extLst>
              <a:ext uri="{FF2B5EF4-FFF2-40B4-BE49-F238E27FC236}">
                <a16:creationId xmlns:a16="http://schemas.microsoft.com/office/drawing/2014/main" id="{2B1903D7-DC5E-CEF1-2876-35F39D789EEA}"/>
              </a:ext>
            </a:extLst>
          </p:cNvPr>
          <p:cNvSpPr txBox="1">
            <a:spLocks/>
          </p:cNvSpPr>
          <p:nvPr/>
        </p:nvSpPr>
        <p:spPr>
          <a:xfrm>
            <a:off x="1078524" y="4780410"/>
            <a:ext cx="5294695" cy="3144390"/>
          </a:xfrm>
          <a:prstGeom prst="rect">
            <a:avLst/>
          </a:prstGeom>
          <a:noFill/>
        </p:spPr>
        <p:txBody>
          <a:bodyPr vert="horz" lIns="91440" tIns="45720" rIns="91440" bIns="45720" numCol="1" spcCol="360000" rtlCol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lang="pt-BR" sz="1800" b="1" kern="600" cap="all" baseline="0" dirty="0" smtClean="0">
                <a:solidFill>
                  <a:srgbClr val="CE181E"/>
                </a:solidFill>
                <a:latin typeface="Sylfaen" panose="010A0502050306030303" pitchFamily="18" charset="0"/>
                <a:ea typeface="+mn-ea"/>
                <a:cs typeface="Arial" panose="020B0604020202020204" pitchFamily="34" charset="0"/>
              </a:defRPr>
            </a:lvl1pPr>
            <a:lvl2pPr marL="0" indent="0" algn="l" defTabSz="1007943" rtl="0" eaLnBrk="1" latinLnBrk="0" hangingPunct="1">
              <a:lnSpc>
                <a:spcPct val="120000"/>
              </a:lnSpc>
              <a:spcBef>
                <a:spcPts val="1200"/>
              </a:spcBef>
              <a:buFont typeface="Arial" panose="020B0604020202020204" pitchFamily="34" charset="0"/>
              <a:buNone/>
              <a:defRPr lang="en-US"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285750" indent="-28575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CE181E"/>
              </a:buClr>
              <a:buFont typeface="Wingdings" panose="05000000000000000000" pitchFamily="2" charset="2"/>
              <a:buChar char="§"/>
              <a:defRPr lang="en-US" sz="1000" b="1" kern="1200" cap="all" baseline="0">
                <a:solidFill>
                  <a:schemeClr val="tx1"/>
                </a:solidFill>
                <a:latin typeface="Sylfaen" panose="010A0502050306030303" pitchFamily="18" charset="0"/>
                <a:ea typeface="+mn-ea"/>
                <a:cs typeface="Arial" panose="020B0604020202020204" pitchFamily="34" charset="0"/>
              </a:defRPr>
            </a:lvl3pPr>
            <a:lvl4pPr marL="174625" indent="-174625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Clr>
                <a:srgbClr val="CE181E"/>
              </a:buClr>
              <a:buFont typeface="Wingdings" panose="05000000000000000000" pitchFamily="2" charset="2"/>
              <a:buChar char="§"/>
              <a:defRPr sz="1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000" b="1" kern="1200" cap="all" baseline="0">
                <a:solidFill>
                  <a:srgbClr val="CE181E"/>
                </a:solidFill>
                <a:latin typeface="Sylfaen" panose="010A0502050306030303" pitchFamily="18" charset="0"/>
                <a:ea typeface="+mn-ea"/>
                <a:cs typeface="Arial" panose="020B0604020202020204" pitchFamily="34" charset="0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Presidente: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Gabriel Viegas Neto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Superintendente de Planejamento: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Alexandre Navarro de Castro Barreto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Economista-Chefe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Izak Carlos Silva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Economistas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Adriano </a:t>
            </a:r>
            <a:r>
              <a:rPr lang="pt-BR" sz="1000" dirty="0" err="1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Miglio</a:t>
            </a: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Porto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Bruno Inácio da Silva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dirty="0">
                <a:solidFill>
                  <a:srgbClr val="60606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Érico Andrade Grossi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pt-BR" sz="1000" dirty="0">
              <a:solidFill>
                <a:srgbClr val="60606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t-BR" sz="1000" b="1" dirty="0">
                <a:solidFill>
                  <a:srgbClr val="3C97AC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Este boletim foi preparado pelo BDMG com base em informações divulgadas por instituições oficiais. As análises contidas neste material podem ser reproduzidas, desde que mencionados seus créditos e para fins não comerciais. </a:t>
            </a:r>
          </a:p>
        </p:txBody>
      </p:sp>
    </p:spTree>
    <p:extLst>
      <p:ext uri="{BB962C8B-B14F-4D97-AF65-F5344CB8AC3E}">
        <p14:creationId xmlns:p14="http://schemas.microsoft.com/office/powerpoint/2010/main" val="3239696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1000</TotalTime>
  <Words>581</Words>
  <Application>Microsoft Office PowerPoint</Application>
  <PresentationFormat>Papel A4 (210 x 297 mm)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Ivone Gomes da Silva</dc:creator>
  <cp:lastModifiedBy>Bruno Inacio Da Silva</cp:lastModifiedBy>
  <cp:revision>66</cp:revision>
  <dcterms:created xsi:type="dcterms:W3CDTF">2024-09-13T18:13:16Z</dcterms:created>
  <dcterms:modified xsi:type="dcterms:W3CDTF">2025-01-09T18:02:56Z</dcterms:modified>
</cp:coreProperties>
</file>