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6" r:id="rId2"/>
    <p:sldId id="274" r:id="rId3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A6C"/>
    <a:srgbClr val="FFFFFF"/>
    <a:srgbClr val="A41C44"/>
    <a:srgbClr val="36AE71"/>
    <a:srgbClr val="FBC205"/>
    <a:srgbClr val="000000"/>
    <a:srgbClr val="EFEFEF"/>
    <a:srgbClr val="37B4A1"/>
    <a:srgbClr val="A7879E"/>
    <a:srgbClr val="F79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62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1254" y="-630"/>
      </p:cViewPr>
      <p:guideLst>
        <p:guide orient="horz" pos="31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35" d="100"/>
          <a:sy n="35" d="100"/>
        </p:scale>
        <p:origin x="283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B1EFD-97D3-4835-812B-9FA567A3036F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E20B1-857C-4436-A89C-2E5B5BF10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90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52D0651C-B744-4473-84C2-6F72AF51A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733" y="524932"/>
            <a:ext cx="5808133" cy="897466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2EA15FD-9B5D-4ACC-5A1C-3B80C6412B1A}"/>
              </a:ext>
            </a:extLst>
          </p:cNvPr>
          <p:cNvSpPr/>
          <p:nvPr userDrawn="1"/>
        </p:nvSpPr>
        <p:spPr>
          <a:xfrm>
            <a:off x="923396" y="524932"/>
            <a:ext cx="5460470" cy="553824"/>
          </a:xfrm>
          <a:prstGeom prst="rect">
            <a:avLst/>
          </a:prstGeom>
          <a:solidFill>
            <a:srgbClr val="A41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DEFABE5-3EF8-4E3C-A4E8-875241E0A6A0}"/>
              </a:ext>
            </a:extLst>
          </p:cNvPr>
          <p:cNvSpPr txBox="1"/>
          <p:nvPr userDrawn="1"/>
        </p:nvSpPr>
        <p:spPr>
          <a:xfrm>
            <a:off x="913870" y="604574"/>
            <a:ext cx="3699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</a:rPr>
              <a:t>BDMG: </a:t>
            </a:r>
            <a:r>
              <a:rPr lang="pt-BR" sz="1100" dirty="0">
                <a:solidFill>
                  <a:schemeClr val="bg1"/>
                </a:solidFill>
              </a:rPr>
              <a:t>Boletim  Econômico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6747E6E9-990A-470A-A2BB-EDF466C7E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8406" b="965"/>
          <a:stretch/>
        </p:blipFill>
        <p:spPr>
          <a:xfrm>
            <a:off x="5159422" y="608605"/>
            <a:ext cx="1017497" cy="27552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959CC749-A7F2-4D0F-9DF0-DD1158D9D3C5}"/>
              </a:ext>
            </a:extLst>
          </p:cNvPr>
          <p:cNvSpPr txBox="1"/>
          <p:nvPr userDrawn="1"/>
        </p:nvSpPr>
        <p:spPr>
          <a:xfrm>
            <a:off x="923395" y="795587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chemeClr val="bg1"/>
                </a:solidFill>
              </a:rPr>
              <a:t>13 de julho, 2023</a:t>
            </a:r>
            <a:r>
              <a:rPr lang="pt-BR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12AF62A-E890-4CED-8AD6-D813E4C8EBC9}"/>
              </a:ext>
            </a:extLst>
          </p:cNvPr>
          <p:cNvSpPr/>
          <p:nvPr userDrawn="1"/>
        </p:nvSpPr>
        <p:spPr>
          <a:xfrm>
            <a:off x="247324" y="1276350"/>
            <a:ext cx="666546" cy="45719"/>
          </a:xfrm>
          <a:prstGeom prst="rect">
            <a:avLst/>
          </a:prstGeom>
          <a:solidFill>
            <a:srgbClr val="A41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29714BE-BEBF-4BD3-81CA-9FA287029FA0}"/>
              </a:ext>
            </a:extLst>
          </p:cNvPr>
          <p:cNvCxnSpPr>
            <a:cxnSpLocks/>
          </p:cNvCxnSpPr>
          <p:nvPr userDrawn="1"/>
        </p:nvCxnSpPr>
        <p:spPr>
          <a:xfrm>
            <a:off x="904345" y="1293494"/>
            <a:ext cx="5469996" cy="0"/>
          </a:xfrm>
          <a:prstGeom prst="line">
            <a:avLst/>
          </a:prstGeom>
          <a:ln w="12700">
            <a:solidFill>
              <a:srgbClr val="505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8B5760AF-EE90-26BF-C3C2-F8981E2A29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746" y="1103395"/>
            <a:ext cx="1793738" cy="1568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E0EC7E6-281F-BE9A-300D-9F88CF2643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8432" y="455846"/>
            <a:ext cx="694962" cy="6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1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2675-DF50-4A16-B965-035EF617C45F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8429-7966-4D20-B251-8A5E8D12CE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67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2675-DF50-4A16-B965-035EF617C45F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8429-7966-4D20-B251-8A5E8D12CE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220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2675-DF50-4A16-B965-035EF617C45F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8429-7966-4D20-B251-8A5E8D12CE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13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2675-DF50-4A16-B965-035EF617C45F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8429-7966-4D20-B251-8A5E8D12CE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9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2675-DF50-4A16-B965-035EF617C45F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8429-7966-4D20-B251-8A5E8D12CE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44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0CE83F46-F9EF-46E3-A241-3E49E2B5D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733" y="524932"/>
            <a:ext cx="5808133" cy="8974667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AC53F93-B987-717A-9DD4-2407AEFE48E5}"/>
              </a:ext>
            </a:extLst>
          </p:cNvPr>
          <p:cNvSpPr/>
          <p:nvPr userDrawn="1"/>
        </p:nvSpPr>
        <p:spPr>
          <a:xfrm>
            <a:off x="923396" y="524932"/>
            <a:ext cx="5469996" cy="521739"/>
          </a:xfrm>
          <a:prstGeom prst="rect">
            <a:avLst/>
          </a:prstGeom>
          <a:solidFill>
            <a:srgbClr val="1A4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15D0F1-0FE8-4C36-AD45-7CC93F432A65}"/>
              </a:ext>
            </a:extLst>
          </p:cNvPr>
          <p:cNvSpPr txBox="1"/>
          <p:nvPr userDrawn="1"/>
        </p:nvSpPr>
        <p:spPr>
          <a:xfrm>
            <a:off x="913870" y="565673"/>
            <a:ext cx="3699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</a:rPr>
              <a:t>BDMG: </a:t>
            </a:r>
            <a:r>
              <a:rPr lang="pt-BR" sz="1100" dirty="0">
                <a:solidFill>
                  <a:schemeClr val="bg1"/>
                </a:solidFill>
              </a:rPr>
              <a:t>BOLETIM  ECONÔMICO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634250B-B7A8-4471-9FB6-482270B976D1}"/>
              </a:ext>
            </a:extLst>
          </p:cNvPr>
          <p:cNvSpPr txBox="1"/>
          <p:nvPr userDrawn="1"/>
        </p:nvSpPr>
        <p:spPr>
          <a:xfrm>
            <a:off x="923395" y="756686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chemeClr val="bg1"/>
                </a:solidFill>
              </a:rPr>
              <a:t>31 de julho, 2023</a:t>
            </a:r>
            <a:r>
              <a:rPr lang="pt-BR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A05DF3C-BF2B-4307-A7D6-7AA67C78F76E}"/>
              </a:ext>
            </a:extLst>
          </p:cNvPr>
          <p:cNvSpPr/>
          <p:nvPr userDrawn="1"/>
        </p:nvSpPr>
        <p:spPr>
          <a:xfrm>
            <a:off x="247324" y="1241336"/>
            <a:ext cx="666546" cy="45719"/>
          </a:xfrm>
          <a:prstGeom prst="rect">
            <a:avLst/>
          </a:prstGeom>
          <a:solidFill>
            <a:srgbClr val="1A4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88599CC5-ABD9-4577-87AD-1C5ACEBF6F48}"/>
              </a:ext>
            </a:extLst>
          </p:cNvPr>
          <p:cNvCxnSpPr>
            <a:cxnSpLocks/>
          </p:cNvCxnSpPr>
          <p:nvPr userDrawn="1"/>
        </p:nvCxnSpPr>
        <p:spPr>
          <a:xfrm>
            <a:off x="904345" y="1264919"/>
            <a:ext cx="5469996" cy="0"/>
          </a:xfrm>
          <a:prstGeom prst="line">
            <a:avLst/>
          </a:prstGeom>
          <a:ln w="12700">
            <a:solidFill>
              <a:srgbClr val="505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áfico 10">
            <a:extLst>
              <a:ext uri="{FF2B5EF4-FFF2-40B4-BE49-F238E27FC236}">
                <a16:creationId xmlns:a16="http://schemas.microsoft.com/office/drawing/2014/main" id="{1A170D53-175F-B9AC-4A11-ABB3133BA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8406" b="965"/>
          <a:stretch/>
        </p:blipFill>
        <p:spPr>
          <a:xfrm>
            <a:off x="5159422" y="656230"/>
            <a:ext cx="1017497" cy="27552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37118754-8996-3ABF-9984-B182CC03E9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4338" y="1104646"/>
            <a:ext cx="1763107" cy="9779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D65DA378-23FB-01ED-8573-FEEB47A03E0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7324" y="456720"/>
            <a:ext cx="676070" cy="6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49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0CE83F46-F9EF-46E3-A241-3E49E2B5D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733" y="524932"/>
            <a:ext cx="5808133" cy="8974667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3A369D4-6590-4A2C-DFEF-010CE271D50D}"/>
              </a:ext>
            </a:extLst>
          </p:cNvPr>
          <p:cNvSpPr/>
          <p:nvPr userDrawn="1"/>
        </p:nvSpPr>
        <p:spPr>
          <a:xfrm>
            <a:off x="923395" y="524932"/>
            <a:ext cx="5469995" cy="533133"/>
          </a:xfrm>
          <a:prstGeom prst="rect">
            <a:avLst/>
          </a:prstGeom>
          <a:solidFill>
            <a:srgbClr val="F79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43FE83B-821F-E9AF-BA31-93A9043273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8406" b="965"/>
          <a:stretch/>
        </p:blipFill>
        <p:spPr>
          <a:xfrm>
            <a:off x="5159422" y="627388"/>
            <a:ext cx="1017497" cy="27552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15D0F1-0FE8-4C36-AD45-7CC93F432A65}"/>
              </a:ext>
            </a:extLst>
          </p:cNvPr>
          <p:cNvSpPr txBox="1"/>
          <p:nvPr userDrawn="1"/>
        </p:nvSpPr>
        <p:spPr>
          <a:xfrm>
            <a:off x="913870" y="546623"/>
            <a:ext cx="3699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</a:rPr>
              <a:t>BDMG: </a:t>
            </a:r>
            <a:r>
              <a:rPr lang="pt-BR" sz="1100" dirty="0">
                <a:solidFill>
                  <a:schemeClr val="bg1"/>
                </a:solidFill>
              </a:rPr>
              <a:t>BOLETIM  ECONÔMICO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634250B-B7A8-4471-9FB6-482270B976D1}"/>
              </a:ext>
            </a:extLst>
          </p:cNvPr>
          <p:cNvSpPr txBox="1"/>
          <p:nvPr userDrawn="1"/>
        </p:nvSpPr>
        <p:spPr>
          <a:xfrm>
            <a:off x="923395" y="737636"/>
            <a:ext cx="1500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chemeClr val="bg1"/>
                </a:solidFill>
              </a:rPr>
              <a:t>12 de setembro de 2024</a:t>
            </a:r>
            <a:r>
              <a:rPr lang="pt-BR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8BE1F44-89FD-47E3-8331-930C3BB3D872}"/>
              </a:ext>
            </a:extLst>
          </p:cNvPr>
          <p:cNvSpPr/>
          <p:nvPr userDrawn="1"/>
        </p:nvSpPr>
        <p:spPr>
          <a:xfrm>
            <a:off x="247324" y="1266825"/>
            <a:ext cx="666546" cy="45719"/>
          </a:xfrm>
          <a:prstGeom prst="rect">
            <a:avLst/>
          </a:prstGeom>
          <a:solidFill>
            <a:srgbClr val="F79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7DD8FE16-2E53-49A2-B13C-011A0C1A0E3A}"/>
              </a:ext>
            </a:extLst>
          </p:cNvPr>
          <p:cNvCxnSpPr>
            <a:cxnSpLocks/>
          </p:cNvCxnSpPr>
          <p:nvPr userDrawn="1"/>
        </p:nvCxnSpPr>
        <p:spPr>
          <a:xfrm>
            <a:off x="904345" y="1283969"/>
            <a:ext cx="5469996" cy="0"/>
          </a:xfrm>
          <a:prstGeom prst="line">
            <a:avLst/>
          </a:prstGeom>
          <a:ln w="12700">
            <a:solidFill>
              <a:srgbClr val="505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D47E4039-9AED-240F-5486-7984787B82D4}"/>
              </a:ext>
            </a:extLst>
          </p:cNvPr>
          <p:cNvSpPr/>
          <p:nvPr/>
        </p:nvSpPr>
        <p:spPr>
          <a:xfrm>
            <a:off x="927352" y="1104835"/>
            <a:ext cx="107685" cy="116958"/>
          </a:xfrm>
          <a:custGeom>
            <a:avLst/>
            <a:gdLst>
              <a:gd name="connsiteX0" fmla="*/ 0 w 107685"/>
              <a:gd name="connsiteY0" fmla="*/ 58814 h 116958"/>
              <a:gd name="connsiteX1" fmla="*/ 0 w 107685"/>
              <a:gd name="connsiteY1" fmla="*/ 58479 h 116958"/>
              <a:gd name="connsiteX2" fmla="*/ 59149 w 107685"/>
              <a:gd name="connsiteY2" fmla="*/ 0 h 116958"/>
              <a:gd name="connsiteX3" fmla="*/ 106883 w 107685"/>
              <a:gd name="connsiteY3" fmla="*/ 23298 h 116958"/>
              <a:gd name="connsiteX4" fmla="*/ 83417 w 107685"/>
              <a:gd name="connsiteY4" fmla="*/ 41441 h 116958"/>
              <a:gd name="connsiteX5" fmla="*/ 58847 w 107685"/>
              <a:gd name="connsiteY5" fmla="*/ 28252 h 116958"/>
              <a:gd name="connsiteX6" fmla="*/ 32001 w 107685"/>
              <a:gd name="connsiteY6" fmla="*/ 58144 h 116958"/>
              <a:gd name="connsiteX7" fmla="*/ 32001 w 107685"/>
              <a:gd name="connsiteY7" fmla="*/ 58479 h 116958"/>
              <a:gd name="connsiteX8" fmla="*/ 58847 w 107685"/>
              <a:gd name="connsiteY8" fmla="*/ 88539 h 116958"/>
              <a:gd name="connsiteX9" fmla="*/ 84221 w 107685"/>
              <a:gd name="connsiteY9" fmla="*/ 74881 h 116958"/>
              <a:gd name="connsiteX10" fmla="*/ 107686 w 107685"/>
              <a:gd name="connsiteY10" fmla="*/ 91585 h 116958"/>
              <a:gd name="connsiteX11" fmla="*/ 58044 w 107685"/>
              <a:gd name="connsiteY11" fmla="*/ 116958 h 116958"/>
              <a:gd name="connsiteX12" fmla="*/ 0 w 107685"/>
              <a:gd name="connsiteY12" fmla="*/ 58814 h 11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685" h="116958">
                <a:moveTo>
                  <a:pt x="0" y="58814"/>
                </a:moveTo>
                <a:lnTo>
                  <a:pt x="0" y="58479"/>
                </a:lnTo>
                <a:cubicBezTo>
                  <a:pt x="0" y="25708"/>
                  <a:pt x="25072" y="0"/>
                  <a:pt x="59149" y="0"/>
                </a:cubicBezTo>
                <a:cubicBezTo>
                  <a:pt x="82112" y="0"/>
                  <a:pt x="96907" y="9641"/>
                  <a:pt x="106883" y="23298"/>
                </a:cubicBezTo>
                <a:lnTo>
                  <a:pt x="83417" y="41441"/>
                </a:lnTo>
                <a:cubicBezTo>
                  <a:pt x="76990" y="33574"/>
                  <a:pt x="69593" y="28252"/>
                  <a:pt x="58847" y="28252"/>
                </a:cubicBezTo>
                <a:cubicBezTo>
                  <a:pt x="43081" y="28252"/>
                  <a:pt x="32001" y="41742"/>
                  <a:pt x="32001" y="58144"/>
                </a:cubicBezTo>
                <a:lnTo>
                  <a:pt x="32001" y="58479"/>
                </a:lnTo>
                <a:cubicBezTo>
                  <a:pt x="32001" y="75350"/>
                  <a:pt x="43081" y="88539"/>
                  <a:pt x="58847" y="88539"/>
                </a:cubicBezTo>
                <a:cubicBezTo>
                  <a:pt x="70563" y="88539"/>
                  <a:pt x="77492" y="83083"/>
                  <a:pt x="84221" y="74881"/>
                </a:cubicBezTo>
                <a:lnTo>
                  <a:pt x="107686" y="91585"/>
                </a:lnTo>
                <a:cubicBezTo>
                  <a:pt x="97075" y="106213"/>
                  <a:pt x="82781" y="116958"/>
                  <a:pt x="58044" y="116958"/>
                </a:cubicBezTo>
                <a:cubicBezTo>
                  <a:pt x="25875" y="116992"/>
                  <a:pt x="0" y="92388"/>
                  <a:pt x="0" y="58814"/>
                </a:cubicBezTo>
                <a:close/>
              </a:path>
            </a:pathLst>
          </a:custGeom>
          <a:solidFill>
            <a:srgbClr val="F49744"/>
          </a:solidFill>
          <a:ln w="333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7AED9A7E-ABF5-A982-6544-F4EFD317965E}"/>
              </a:ext>
            </a:extLst>
          </p:cNvPr>
          <p:cNvSpPr/>
          <p:nvPr/>
        </p:nvSpPr>
        <p:spPr>
          <a:xfrm>
            <a:off x="1041598" y="1104835"/>
            <a:ext cx="121176" cy="116991"/>
          </a:xfrm>
          <a:custGeom>
            <a:avLst/>
            <a:gdLst>
              <a:gd name="connsiteX0" fmla="*/ 0 w 121176"/>
              <a:gd name="connsiteY0" fmla="*/ 58814 h 116991"/>
              <a:gd name="connsiteX1" fmla="*/ 0 w 121176"/>
              <a:gd name="connsiteY1" fmla="*/ 58479 h 116991"/>
              <a:gd name="connsiteX2" fmla="*/ 60755 w 121176"/>
              <a:gd name="connsiteY2" fmla="*/ 0 h 116991"/>
              <a:gd name="connsiteX3" fmla="*/ 121176 w 121176"/>
              <a:gd name="connsiteY3" fmla="*/ 58178 h 116991"/>
              <a:gd name="connsiteX4" fmla="*/ 121176 w 121176"/>
              <a:gd name="connsiteY4" fmla="*/ 58513 h 116991"/>
              <a:gd name="connsiteX5" fmla="*/ 60421 w 121176"/>
              <a:gd name="connsiteY5" fmla="*/ 116992 h 116991"/>
              <a:gd name="connsiteX6" fmla="*/ 0 w 121176"/>
              <a:gd name="connsiteY6" fmla="*/ 58814 h 116991"/>
              <a:gd name="connsiteX7" fmla="*/ 89175 w 121176"/>
              <a:gd name="connsiteY7" fmla="*/ 58814 h 116991"/>
              <a:gd name="connsiteX8" fmla="*/ 89175 w 121176"/>
              <a:gd name="connsiteY8" fmla="*/ 58479 h 116991"/>
              <a:gd name="connsiteX9" fmla="*/ 60421 w 121176"/>
              <a:gd name="connsiteY9" fmla="*/ 28118 h 116991"/>
              <a:gd name="connsiteX10" fmla="*/ 31834 w 121176"/>
              <a:gd name="connsiteY10" fmla="*/ 58178 h 116991"/>
              <a:gd name="connsiteX11" fmla="*/ 31834 w 121176"/>
              <a:gd name="connsiteY11" fmla="*/ 58513 h 116991"/>
              <a:gd name="connsiteX12" fmla="*/ 60755 w 121176"/>
              <a:gd name="connsiteY12" fmla="*/ 88874 h 116991"/>
              <a:gd name="connsiteX13" fmla="*/ 89208 w 121176"/>
              <a:gd name="connsiteY13" fmla="*/ 58814 h 1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176" h="116991">
                <a:moveTo>
                  <a:pt x="0" y="58814"/>
                </a:moveTo>
                <a:lnTo>
                  <a:pt x="0" y="58479"/>
                </a:lnTo>
                <a:cubicBezTo>
                  <a:pt x="0" y="26177"/>
                  <a:pt x="26043" y="0"/>
                  <a:pt x="60755" y="0"/>
                </a:cubicBezTo>
                <a:cubicBezTo>
                  <a:pt x="95468" y="0"/>
                  <a:pt x="121176" y="25875"/>
                  <a:pt x="121176" y="58178"/>
                </a:cubicBezTo>
                <a:lnTo>
                  <a:pt x="121176" y="58513"/>
                </a:lnTo>
                <a:cubicBezTo>
                  <a:pt x="121176" y="90815"/>
                  <a:pt x="95133" y="116992"/>
                  <a:pt x="60421" y="116992"/>
                </a:cubicBezTo>
                <a:cubicBezTo>
                  <a:pt x="25708" y="116992"/>
                  <a:pt x="0" y="91116"/>
                  <a:pt x="0" y="58814"/>
                </a:cubicBezTo>
                <a:close/>
                <a:moveTo>
                  <a:pt x="89175" y="58814"/>
                </a:moveTo>
                <a:lnTo>
                  <a:pt x="89175" y="58479"/>
                </a:lnTo>
                <a:cubicBezTo>
                  <a:pt x="89175" y="42077"/>
                  <a:pt x="77593" y="28118"/>
                  <a:pt x="60421" y="28118"/>
                </a:cubicBezTo>
                <a:cubicBezTo>
                  <a:pt x="43248" y="28118"/>
                  <a:pt x="31834" y="41943"/>
                  <a:pt x="31834" y="58178"/>
                </a:cubicBezTo>
                <a:lnTo>
                  <a:pt x="31834" y="58513"/>
                </a:lnTo>
                <a:cubicBezTo>
                  <a:pt x="31834" y="74748"/>
                  <a:pt x="43550" y="88874"/>
                  <a:pt x="60755" y="88874"/>
                </a:cubicBezTo>
                <a:cubicBezTo>
                  <a:pt x="77961" y="88874"/>
                  <a:pt x="89208" y="75049"/>
                  <a:pt x="89208" y="58814"/>
                </a:cubicBezTo>
                <a:close/>
              </a:path>
            </a:pathLst>
          </a:custGeom>
          <a:solidFill>
            <a:srgbClr val="F49744"/>
          </a:solidFill>
          <a:ln w="333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7321103D-FFB1-470C-CEC4-42FAC043B25F}"/>
              </a:ext>
            </a:extLst>
          </p:cNvPr>
          <p:cNvSpPr/>
          <p:nvPr/>
        </p:nvSpPr>
        <p:spPr>
          <a:xfrm>
            <a:off x="1178808" y="1107077"/>
            <a:ext cx="119569" cy="112472"/>
          </a:xfrm>
          <a:custGeom>
            <a:avLst/>
            <a:gdLst>
              <a:gd name="connsiteX0" fmla="*/ 0 w 119569"/>
              <a:gd name="connsiteY0" fmla="*/ 0 h 112472"/>
              <a:gd name="connsiteX1" fmla="*/ 32938 w 119569"/>
              <a:gd name="connsiteY1" fmla="*/ 0 h 112472"/>
              <a:gd name="connsiteX2" fmla="*/ 59785 w 119569"/>
              <a:gd name="connsiteY2" fmla="*/ 43550 h 112472"/>
              <a:gd name="connsiteX3" fmla="*/ 86631 w 119569"/>
              <a:gd name="connsiteY3" fmla="*/ 0 h 112472"/>
              <a:gd name="connsiteX4" fmla="*/ 119569 w 119569"/>
              <a:gd name="connsiteY4" fmla="*/ 0 h 112472"/>
              <a:gd name="connsiteX5" fmla="*/ 119569 w 119569"/>
              <a:gd name="connsiteY5" fmla="*/ 112473 h 112472"/>
              <a:gd name="connsiteX6" fmla="*/ 88572 w 119569"/>
              <a:gd name="connsiteY6" fmla="*/ 112473 h 112472"/>
              <a:gd name="connsiteX7" fmla="*/ 88572 w 119569"/>
              <a:gd name="connsiteY7" fmla="*/ 47868 h 112472"/>
              <a:gd name="connsiteX8" fmla="*/ 59818 w 119569"/>
              <a:gd name="connsiteY8" fmla="*/ 91886 h 112472"/>
              <a:gd name="connsiteX9" fmla="*/ 59182 w 119569"/>
              <a:gd name="connsiteY9" fmla="*/ 91886 h 112472"/>
              <a:gd name="connsiteX10" fmla="*/ 30595 w 119569"/>
              <a:gd name="connsiteY10" fmla="*/ 48035 h 112472"/>
              <a:gd name="connsiteX11" fmla="*/ 30595 w 119569"/>
              <a:gd name="connsiteY11" fmla="*/ 112473 h 112472"/>
              <a:gd name="connsiteX12" fmla="*/ 67 w 119569"/>
              <a:gd name="connsiteY12" fmla="*/ 112473 h 112472"/>
              <a:gd name="connsiteX13" fmla="*/ 67 w 119569"/>
              <a:gd name="connsiteY13" fmla="*/ 0 h 1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569" h="112472">
                <a:moveTo>
                  <a:pt x="0" y="0"/>
                </a:moveTo>
                <a:lnTo>
                  <a:pt x="32938" y="0"/>
                </a:lnTo>
                <a:lnTo>
                  <a:pt x="59785" y="43550"/>
                </a:lnTo>
                <a:lnTo>
                  <a:pt x="86631" y="0"/>
                </a:lnTo>
                <a:lnTo>
                  <a:pt x="119569" y="0"/>
                </a:lnTo>
                <a:lnTo>
                  <a:pt x="119569" y="112473"/>
                </a:lnTo>
                <a:lnTo>
                  <a:pt x="88572" y="112473"/>
                </a:lnTo>
                <a:lnTo>
                  <a:pt x="88572" y="47868"/>
                </a:lnTo>
                <a:lnTo>
                  <a:pt x="59818" y="91886"/>
                </a:lnTo>
                <a:lnTo>
                  <a:pt x="59182" y="91886"/>
                </a:lnTo>
                <a:lnTo>
                  <a:pt x="30595" y="48035"/>
                </a:lnTo>
                <a:lnTo>
                  <a:pt x="30595" y="112473"/>
                </a:lnTo>
                <a:lnTo>
                  <a:pt x="67" y="112473"/>
                </a:lnTo>
                <a:lnTo>
                  <a:pt x="67" y="0"/>
                </a:lnTo>
                <a:close/>
              </a:path>
            </a:pathLst>
          </a:custGeom>
          <a:solidFill>
            <a:srgbClr val="F49744"/>
          </a:solidFill>
          <a:ln w="333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AC3513A7-FC2B-44C7-EA67-1190299173B8}"/>
              </a:ext>
            </a:extLst>
          </p:cNvPr>
          <p:cNvSpPr/>
          <p:nvPr/>
        </p:nvSpPr>
        <p:spPr>
          <a:xfrm>
            <a:off x="1318261" y="1073336"/>
            <a:ext cx="91283" cy="146214"/>
          </a:xfrm>
          <a:custGeom>
            <a:avLst/>
            <a:gdLst>
              <a:gd name="connsiteX0" fmla="*/ 0 w 91283"/>
              <a:gd name="connsiteY0" fmla="*/ 33742 h 146214"/>
              <a:gd name="connsiteX1" fmla="*/ 90480 w 91283"/>
              <a:gd name="connsiteY1" fmla="*/ 33742 h 146214"/>
              <a:gd name="connsiteX2" fmla="*/ 90480 w 91283"/>
              <a:gd name="connsiteY2" fmla="*/ 60086 h 146214"/>
              <a:gd name="connsiteX3" fmla="*/ 30863 w 91283"/>
              <a:gd name="connsiteY3" fmla="*/ 60086 h 146214"/>
              <a:gd name="connsiteX4" fmla="*/ 30863 w 91283"/>
              <a:gd name="connsiteY4" fmla="*/ 77292 h 146214"/>
              <a:gd name="connsiteX5" fmla="*/ 84857 w 91283"/>
              <a:gd name="connsiteY5" fmla="*/ 77292 h 146214"/>
              <a:gd name="connsiteX6" fmla="*/ 84857 w 91283"/>
              <a:gd name="connsiteY6" fmla="*/ 101862 h 146214"/>
              <a:gd name="connsiteX7" fmla="*/ 30863 w 91283"/>
              <a:gd name="connsiteY7" fmla="*/ 101862 h 146214"/>
              <a:gd name="connsiteX8" fmla="*/ 30863 w 91283"/>
              <a:gd name="connsiteY8" fmla="*/ 119703 h 146214"/>
              <a:gd name="connsiteX9" fmla="*/ 91284 w 91283"/>
              <a:gd name="connsiteY9" fmla="*/ 119703 h 146214"/>
              <a:gd name="connsiteX10" fmla="*/ 91284 w 91283"/>
              <a:gd name="connsiteY10" fmla="*/ 146215 h 146214"/>
              <a:gd name="connsiteX11" fmla="*/ 0 w 91283"/>
              <a:gd name="connsiteY11" fmla="*/ 146215 h 146214"/>
              <a:gd name="connsiteX12" fmla="*/ 0 w 91283"/>
              <a:gd name="connsiteY12" fmla="*/ 33742 h 146214"/>
              <a:gd name="connsiteX13" fmla="*/ 50947 w 91283"/>
              <a:gd name="connsiteY13" fmla="*/ 0 h 146214"/>
              <a:gd name="connsiteX14" fmla="*/ 80036 w 91283"/>
              <a:gd name="connsiteY14" fmla="*/ 8837 h 146214"/>
              <a:gd name="connsiteX15" fmla="*/ 56270 w 91283"/>
              <a:gd name="connsiteY15" fmla="*/ 26043 h 146214"/>
              <a:gd name="connsiteX16" fmla="*/ 33608 w 91283"/>
              <a:gd name="connsiteY16" fmla="*/ 26043 h 146214"/>
              <a:gd name="connsiteX17" fmla="*/ 50947 w 91283"/>
              <a:gd name="connsiteY17" fmla="*/ 0 h 14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283" h="146214">
                <a:moveTo>
                  <a:pt x="0" y="33742"/>
                </a:moveTo>
                <a:lnTo>
                  <a:pt x="90480" y="33742"/>
                </a:lnTo>
                <a:lnTo>
                  <a:pt x="90480" y="60086"/>
                </a:lnTo>
                <a:lnTo>
                  <a:pt x="30863" y="60086"/>
                </a:lnTo>
                <a:lnTo>
                  <a:pt x="30863" y="77292"/>
                </a:lnTo>
                <a:lnTo>
                  <a:pt x="84857" y="77292"/>
                </a:lnTo>
                <a:lnTo>
                  <a:pt x="84857" y="101862"/>
                </a:lnTo>
                <a:lnTo>
                  <a:pt x="30863" y="101862"/>
                </a:lnTo>
                <a:lnTo>
                  <a:pt x="30863" y="119703"/>
                </a:lnTo>
                <a:lnTo>
                  <a:pt x="91284" y="119703"/>
                </a:lnTo>
                <a:lnTo>
                  <a:pt x="91284" y="146215"/>
                </a:lnTo>
                <a:lnTo>
                  <a:pt x="0" y="146215"/>
                </a:lnTo>
                <a:lnTo>
                  <a:pt x="0" y="33742"/>
                </a:lnTo>
                <a:close/>
                <a:moveTo>
                  <a:pt x="50947" y="0"/>
                </a:moveTo>
                <a:lnTo>
                  <a:pt x="80036" y="8837"/>
                </a:lnTo>
                <a:lnTo>
                  <a:pt x="56270" y="26043"/>
                </a:lnTo>
                <a:lnTo>
                  <a:pt x="33608" y="26043"/>
                </a:lnTo>
                <a:lnTo>
                  <a:pt x="50947" y="0"/>
                </a:lnTo>
                <a:close/>
              </a:path>
            </a:pathLst>
          </a:custGeom>
          <a:solidFill>
            <a:srgbClr val="F49744"/>
          </a:solidFill>
          <a:ln w="333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C5355D27-16ED-1228-0219-1697B1C0BDCC}"/>
              </a:ext>
            </a:extLst>
          </p:cNvPr>
          <p:cNvSpPr/>
          <p:nvPr/>
        </p:nvSpPr>
        <p:spPr>
          <a:xfrm>
            <a:off x="1425613" y="1107077"/>
            <a:ext cx="103501" cy="112472"/>
          </a:xfrm>
          <a:custGeom>
            <a:avLst/>
            <a:gdLst>
              <a:gd name="connsiteX0" fmla="*/ 0 w 103501"/>
              <a:gd name="connsiteY0" fmla="*/ 0 h 112472"/>
              <a:gd name="connsiteX1" fmla="*/ 53190 w 103501"/>
              <a:gd name="connsiteY1" fmla="*/ 0 h 112472"/>
              <a:gd name="connsiteX2" fmla="*/ 89811 w 103501"/>
              <a:gd name="connsiteY2" fmla="*/ 12051 h 112472"/>
              <a:gd name="connsiteX3" fmla="*/ 99786 w 103501"/>
              <a:gd name="connsiteY3" fmla="*/ 38227 h 112472"/>
              <a:gd name="connsiteX4" fmla="*/ 99786 w 103501"/>
              <a:gd name="connsiteY4" fmla="*/ 38562 h 112472"/>
              <a:gd name="connsiteX5" fmla="*/ 76656 w 103501"/>
              <a:gd name="connsiteY5" fmla="*/ 73275 h 112472"/>
              <a:gd name="connsiteX6" fmla="*/ 103502 w 103501"/>
              <a:gd name="connsiteY6" fmla="*/ 112473 h 112472"/>
              <a:gd name="connsiteX7" fmla="*/ 67651 w 103501"/>
              <a:gd name="connsiteY7" fmla="*/ 112473 h 112472"/>
              <a:gd name="connsiteX8" fmla="*/ 44989 w 103501"/>
              <a:gd name="connsiteY8" fmla="*/ 78396 h 112472"/>
              <a:gd name="connsiteX9" fmla="*/ 31164 w 103501"/>
              <a:gd name="connsiteY9" fmla="*/ 78396 h 112472"/>
              <a:gd name="connsiteX10" fmla="*/ 31164 w 103501"/>
              <a:gd name="connsiteY10" fmla="*/ 112473 h 112472"/>
              <a:gd name="connsiteX11" fmla="*/ 0 w 103501"/>
              <a:gd name="connsiteY11" fmla="*/ 112473 h 112472"/>
              <a:gd name="connsiteX12" fmla="*/ 0 w 103501"/>
              <a:gd name="connsiteY12" fmla="*/ 0 h 112472"/>
              <a:gd name="connsiteX13" fmla="*/ 51885 w 103501"/>
              <a:gd name="connsiteY13" fmla="*/ 53994 h 112472"/>
              <a:gd name="connsiteX14" fmla="*/ 68588 w 103501"/>
              <a:gd name="connsiteY14" fmla="*/ 40671 h 112472"/>
              <a:gd name="connsiteX15" fmla="*/ 68588 w 103501"/>
              <a:gd name="connsiteY15" fmla="*/ 40336 h 112472"/>
              <a:gd name="connsiteX16" fmla="*/ 51717 w 103501"/>
              <a:gd name="connsiteY16" fmla="*/ 26846 h 112472"/>
              <a:gd name="connsiteX17" fmla="*/ 31164 w 103501"/>
              <a:gd name="connsiteY17" fmla="*/ 26846 h 112472"/>
              <a:gd name="connsiteX18" fmla="*/ 31164 w 103501"/>
              <a:gd name="connsiteY18" fmla="*/ 53994 h 112472"/>
              <a:gd name="connsiteX19" fmla="*/ 51885 w 103501"/>
              <a:gd name="connsiteY19" fmla="*/ 53994 h 1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3501" h="112472">
                <a:moveTo>
                  <a:pt x="0" y="0"/>
                </a:moveTo>
                <a:lnTo>
                  <a:pt x="53190" y="0"/>
                </a:lnTo>
                <a:cubicBezTo>
                  <a:pt x="70396" y="0"/>
                  <a:pt x="82279" y="4486"/>
                  <a:pt x="89811" y="12051"/>
                </a:cubicBezTo>
                <a:cubicBezTo>
                  <a:pt x="96405" y="18645"/>
                  <a:pt x="99786" y="27147"/>
                  <a:pt x="99786" y="38227"/>
                </a:cubicBezTo>
                <a:lnTo>
                  <a:pt x="99786" y="38562"/>
                </a:lnTo>
                <a:cubicBezTo>
                  <a:pt x="99786" y="55902"/>
                  <a:pt x="90614" y="67316"/>
                  <a:pt x="76656" y="73275"/>
                </a:cubicBezTo>
                <a:lnTo>
                  <a:pt x="103502" y="112473"/>
                </a:lnTo>
                <a:lnTo>
                  <a:pt x="67651" y="112473"/>
                </a:lnTo>
                <a:lnTo>
                  <a:pt x="44989" y="78396"/>
                </a:lnTo>
                <a:lnTo>
                  <a:pt x="31164" y="78396"/>
                </a:lnTo>
                <a:lnTo>
                  <a:pt x="31164" y="112473"/>
                </a:lnTo>
                <a:lnTo>
                  <a:pt x="0" y="112473"/>
                </a:lnTo>
                <a:lnTo>
                  <a:pt x="0" y="0"/>
                </a:lnTo>
                <a:close/>
                <a:moveTo>
                  <a:pt x="51885" y="53994"/>
                </a:moveTo>
                <a:cubicBezTo>
                  <a:pt x="62329" y="53994"/>
                  <a:pt x="68588" y="48839"/>
                  <a:pt x="68588" y="40671"/>
                </a:cubicBezTo>
                <a:lnTo>
                  <a:pt x="68588" y="40336"/>
                </a:lnTo>
                <a:cubicBezTo>
                  <a:pt x="68588" y="31332"/>
                  <a:pt x="61994" y="26846"/>
                  <a:pt x="51717" y="26846"/>
                </a:cubicBezTo>
                <a:lnTo>
                  <a:pt x="31164" y="26846"/>
                </a:lnTo>
                <a:lnTo>
                  <a:pt x="31164" y="53994"/>
                </a:lnTo>
                <a:lnTo>
                  <a:pt x="51885" y="53994"/>
                </a:lnTo>
                <a:close/>
              </a:path>
            </a:pathLst>
          </a:custGeom>
          <a:solidFill>
            <a:srgbClr val="F49744"/>
          </a:solidFill>
          <a:ln w="333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83327341-E293-0E36-3CD8-D4D8721B98D2}"/>
              </a:ext>
            </a:extLst>
          </p:cNvPr>
          <p:cNvSpPr/>
          <p:nvPr/>
        </p:nvSpPr>
        <p:spPr>
          <a:xfrm>
            <a:off x="1537416" y="1104835"/>
            <a:ext cx="107685" cy="116958"/>
          </a:xfrm>
          <a:custGeom>
            <a:avLst/>
            <a:gdLst>
              <a:gd name="connsiteX0" fmla="*/ 0 w 107685"/>
              <a:gd name="connsiteY0" fmla="*/ 58814 h 116958"/>
              <a:gd name="connsiteX1" fmla="*/ 0 w 107685"/>
              <a:gd name="connsiteY1" fmla="*/ 58479 h 116958"/>
              <a:gd name="connsiteX2" fmla="*/ 59149 w 107685"/>
              <a:gd name="connsiteY2" fmla="*/ 0 h 116958"/>
              <a:gd name="connsiteX3" fmla="*/ 106883 w 107685"/>
              <a:gd name="connsiteY3" fmla="*/ 23298 h 116958"/>
              <a:gd name="connsiteX4" fmla="*/ 83417 w 107685"/>
              <a:gd name="connsiteY4" fmla="*/ 41441 h 116958"/>
              <a:gd name="connsiteX5" fmla="*/ 58847 w 107685"/>
              <a:gd name="connsiteY5" fmla="*/ 28252 h 116958"/>
              <a:gd name="connsiteX6" fmla="*/ 32001 w 107685"/>
              <a:gd name="connsiteY6" fmla="*/ 58144 h 116958"/>
              <a:gd name="connsiteX7" fmla="*/ 32001 w 107685"/>
              <a:gd name="connsiteY7" fmla="*/ 58479 h 116958"/>
              <a:gd name="connsiteX8" fmla="*/ 58847 w 107685"/>
              <a:gd name="connsiteY8" fmla="*/ 88539 h 116958"/>
              <a:gd name="connsiteX9" fmla="*/ 84221 w 107685"/>
              <a:gd name="connsiteY9" fmla="*/ 74881 h 116958"/>
              <a:gd name="connsiteX10" fmla="*/ 107686 w 107685"/>
              <a:gd name="connsiteY10" fmla="*/ 91585 h 116958"/>
              <a:gd name="connsiteX11" fmla="*/ 58044 w 107685"/>
              <a:gd name="connsiteY11" fmla="*/ 116958 h 116958"/>
              <a:gd name="connsiteX12" fmla="*/ 33 w 107685"/>
              <a:gd name="connsiteY12" fmla="*/ 58780 h 11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685" h="116958">
                <a:moveTo>
                  <a:pt x="0" y="58814"/>
                </a:moveTo>
                <a:lnTo>
                  <a:pt x="0" y="58479"/>
                </a:lnTo>
                <a:cubicBezTo>
                  <a:pt x="0" y="25708"/>
                  <a:pt x="25072" y="0"/>
                  <a:pt x="59149" y="0"/>
                </a:cubicBezTo>
                <a:cubicBezTo>
                  <a:pt x="82112" y="0"/>
                  <a:pt x="96907" y="9641"/>
                  <a:pt x="106883" y="23298"/>
                </a:cubicBezTo>
                <a:lnTo>
                  <a:pt x="83417" y="41441"/>
                </a:lnTo>
                <a:cubicBezTo>
                  <a:pt x="76990" y="33574"/>
                  <a:pt x="69593" y="28252"/>
                  <a:pt x="58847" y="28252"/>
                </a:cubicBezTo>
                <a:cubicBezTo>
                  <a:pt x="43081" y="28252"/>
                  <a:pt x="32001" y="41742"/>
                  <a:pt x="32001" y="58144"/>
                </a:cubicBezTo>
                <a:lnTo>
                  <a:pt x="32001" y="58479"/>
                </a:lnTo>
                <a:cubicBezTo>
                  <a:pt x="32001" y="75350"/>
                  <a:pt x="43081" y="88539"/>
                  <a:pt x="58847" y="88539"/>
                </a:cubicBezTo>
                <a:cubicBezTo>
                  <a:pt x="70563" y="88539"/>
                  <a:pt x="77492" y="83083"/>
                  <a:pt x="84221" y="74881"/>
                </a:cubicBezTo>
                <a:lnTo>
                  <a:pt x="107686" y="91585"/>
                </a:lnTo>
                <a:cubicBezTo>
                  <a:pt x="97075" y="106213"/>
                  <a:pt x="82781" y="116958"/>
                  <a:pt x="58044" y="116958"/>
                </a:cubicBezTo>
                <a:cubicBezTo>
                  <a:pt x="25909" y="116958"/>
                  <a:pt x="33" y="92388"/>
                  <a:pt x="33" y="58780"/>
                </a:cubicBezTo>
                <a:close/>
              </a:path>
            </a:pathLst>
          </a:custGeom>
          <a:solidFill>
            <a:srgbClr val="F49744"/>
          </a:solidFill>
          <a:ln w="333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E36BEDF8-D19D-4831-BFA6-50956B411547}"/>
              </a:ext>
            </a:extLst>
          </p:cNvPr>
          <p:cNvSpPr/>
          <p:nvPr/>
        </p:nvSpPr>
        <p:spPr>
          <a:xfrm>
            <a:off x="1659395" y="1107077"/>
            <a:ext cx="31164" cy="112472"/>
          </a:xfrm>
          <a:custGeom>
            <a:avLst/>
            <a:gdLst>
              <a:gd name="connsiteX0" fmla="*/ 0 w 31164"/>
              <a:gd name="connsiteY0" fmla="*/ 0 h 112472"/>
              <a:gd name="connsiteX1" fmla="*/ 31164 w 31164"/>
              <a:gd name="connsiteY1" fmla="*/ 0 h 112472"/>
              <a:gd name="connsiteX2" fmla="*/ 31164 w 31164"/>
              <a:gd name="connsiteY2" fmla="*/ 112473 h 112472"/>
              <a:gd name="connsiteX3" fmla="*/ 0 w 31164"/>
              <a:gd name="connsiteY3" fmla="*/ 112473 h 112472"/>
              <a:gd name="connsiteX4" fmla="*/ 0 w 31164"/>
              <a:gd name="connsiteY4" fmla="*/ 0 h 1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64" h="112472">
                <a:moveTo>
                  <a:pt x="0" y="0"/>
                </a:moveTo>
                <a:lnTo>
                  <a:pt x="31164" y="0"/>
                </a:lnTo>
                <a:lnTo>
                  <a:pt x="31164" y="112473"/>
                </a:lnTo>
                <a:lnTo>
                  <a:pt x="0" y="112473"/>
                </a:lnTo>
                <a:lnTo>
                  <a:pt x="0" y="0"/>
                </a:lnTo>
                <a:close/>
              </a:path>
            </a:pathLst>
          </a:custGeom>
          <a:solidFill>
            <a:srgbClr val="F49744"/>
          </a:solidFill>
          <a:ln w="333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0810F737-D452-49AE-E7EF-8BFFB8FBA07F}"/>
              </a:ext>
            </a:extLst>
          </p:cNvPr>
          <p:cNvSpPr/>
          <p:nvPr/>
        </p:nvSpPr>
        <p:spPr>
          <a:xfrm>
            <a:off x="1707430" y="1104835"/>
            <a:ext cx="121176" cy="116991"/>
          </a:xfrm>
          <a:custGeom>
            <a:avLst/>
            <a:gdLst>
              <a:gd name="connsiteX0" fmla="*/ 0 w 121176"/>
              <a:gd name="connsiteY0" fmla="*/ 58814 h 116991"/>
              <a:gd name="connsiteX1" fmla="*/ 0 w 121176"/>
              <a:gd name="connsiteY1" fmla="*/ 58479 h 116991"/>
              <a:gd name="connsiteX2" fmla="*/ 60755 w 121176"/>
              <a:gd name="connsiteY2" fmla="*/ 0 h 116991"/>
              <a:gd name="connsiteX3" fmla="*/ 121176 w 121176"/>
              <a:gd name="connsiteY3" fmla="*/ 58178 h 116991"/>
              <a:gd name="connsiteX4" fmla="*/ 121176 w 121176"/>
              <a:gd name="connsiteY4" fmla="*/ 58513 h 116991"/>
              <a:gd name="connsiteX5" fmla="*/ 60421 w 121176"/>
              <a:gd name="connsiteY5" fmla="*/ 116992 h 116991"/>
              <a:gd name="connsiteX6" fmla="*/ 0 w 121176"/>
              <a:gd name="connsiteY6" fmla="*/ 58814 h 116991"/>
              <a:gd name="connsiteX7" fmla="*/ 89175 w 121176"/>
              <a:gd name="connsiteY7" fmla="*/ 58814 h 116991"/>
              <a:gd name="connsiteX8" fmla="*/ 89175 w 121176"/>
              <a:gd name="connsiteY8" fmla="*/ 58479 h 116991"/>
              <a:gd name="connsiteX9" fmla="*/ 60421 w 121176"/>
              <a:gd name="connsiteY9" fmla="*/ 28118 h 116991"/>
              <a:gd name="connsiteX10" fmla="*/ 31834 w 121176"/>
              <a:gd name="connsiteY10" fmla="*/ 58178 h 116991"/>
              <a:gd name="connsiteX11" fmla="*/ 31834 w 121176"/>
              <a:gd name="connsiteY11" fmla="*/ 58513 h 116991"/>
              <a:gd name="connsiteX12" fmla="*/ 60755 w 121176"/>
              <a:gd name="connsiteY12" fmla="*/ 88874 h 116991"/>
              <a:gd name="connsiteX13" fmla="*/ 89208 w 121176"/>
              <a:gd name="connsiteY13" fmla="*/ 58814 h 1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176" h="116991">
                <a:moveTo>
                  <a:pt x="0" y="58814"/>
                </a:moveTo>
                <a:lnTo>
                  <a:pt x="0" y="58479"/>
                </a:lnTo>
                <a:cubicBezTo>
                  <a:pt x="0" y="26177"/>
                  <a:pt x="26043" y="0"/>
                  <a:pt x="60755" y="0"/>
                </a:cubicBezTo>
                <a:cubicBezTo>
                  <a:pt x="95468" y="0"/>
                  <a:pt x="121176" y="25875"/>
                  <a:pt x="121176" y="58178"/>
                </a:cubicBezTo>
                <a:lnTo>
                  <a:pt x="121176" y="58513"/>
                </a:lnTo>
                <a:cubicBezTo>
                  <a:pt x="121176" y="90815"/>
                  <a:pt x="95133" y="116992"/>
                  <a:pt x="60421" y="116992"/>
                </a:cubicBezTo>
                <a:cubicBezTo>
                  <a:pt x="25708" y="116992"/>
                  <a:pt x="0" y="91116"/>
                  <a:pt x="0" y="58814"/>
                </a:cubicBezTo>
                <a:close/>
                <a:moveTo>
                  <a:pt x="89175" y="58814"/>
                </a:moveTo>
                <a:lnTo>
                  <a:pt x="89175" y="58479"/>
                </a:lnTo>
                <a:cubicBezTo>
                  <a:pt x="89175" y="42077"/>
                  <a:pt x="77593" y="28118"/>
                  <a:pt x="60421" y="28118"/>
                </a:cubicBezTo>
                <a:cubicBezTo>
                  <a:pt x="43249" y="28118"/>
                  <a:pt x="31834" y="41943"/>
                  <a:pt x="31834" y="58178"/>
                </a:cubicBezTo>
                <a:lnTo>
                  <a:pt x="31834" y="58513"/>
                </a:lnTo>
                <a:cubicBezTo>
                  <a:pt x="31834" y="74748"/>
                  <a:pt x="43550" y="88874"/>
                  <a:pt x="60755" y="88874"/>
                </a:cubicBezTo>
                <a:cubicBezTo>
                  <a:pt x="77961" y="88874"/>
                  <a:pt x="89208" y="75049"/>
                  <a:pt x="89208" y="58814"/>
                </a:cubicBezTo>
                <a:close/>
              </a:path>
            </a:pathLst>
          </a:custGeom>
          <a:solidFill>
            <a:srgbClr val="F49744"/>
          </a:solidFill>
          <a:ln w="333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4516E7E-58A9-A976-946F-F60989CAF5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720" y="453531"/>
            <a:ext cx="682426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22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0CE83F46-F9EF-46E3-A241-3E49E2B5D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733" y="524932"/>
            <a:ext cx="5808133" cy="8974667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3A369D4-6590-4A2C-DFEF-010CE271D50D}"/>
              </a:ext>
            </a:extLst>
          </p:cNvPr>
          <p:cNvSpPr/>
          <p:nvPr userDrawn="1"/>
        </p:nvSpPr>
        <p:spPr>
          <a:xfrm>
            <a:off x="923395" y="524932"/>
            <a:ext cx="5469995" cy="533133"/>
          </a:xfrm>
          <a:prstGeom prst="rect">
            <a:avLst/>
          </a:prstGeom>
          <a:solidFill>
            <a:srgbClr val="F79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43FE83B-821F-E9AF-BA31-93A9043273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8406" b="965"/>
          <a:stretch/>
        </p:blipFill>
        <p:spPr>
          <a:xfrm>
            <a:off x="5159422" y="627388"/>
            <a:ext cx="1017497" cy="27552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15D0F1-0FE8-4C36-AD45-7CC93F432A65}"/>
              </a:ext>
            </a:extLst>
          </p:cNvPr>
          <p:cNvSpPr txBox="1"/>
          <p:nvPr userDrawn="1"/>
        </p:nvSpPr>
        <p:spPr>
          <a:xfrm>
            <a:off x="913870" y="546623"/>
            <a:ext cx="3699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</a:rPr>
              <a:t>BDMG: </a:t>
            </a:r>
            <a:r>
              <a:rPr lang="pt-BR" sz="1100" dirty="0">
                <a:solidFill>
                  <a:schemeClr val="bg1"/>
                </a:solidFill>
              </a:rPr>
              <a:t>BOLETIM  ECONÔMICO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634250B-B7A8-4471-9FB6-482270B976D1}"/>
              </a:ext>
            </a:extLst>
          </p:cNvPr>
          <p:cNvSpPr txBox="1"/>
          <p:nvPr userDrawn="1"/>
        </p:nvSpPr>
        <p:spPr>
          <a:xfrm>
            <a:off x="923395" y="737636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chemeClr val="bg1"/>
                </a:solidFill>
              </a:rPr>
              <a:t>14 de julho, 2023</a:t>
            </a:r>
            <a:r>
              <a:rPr lang="pt-BR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8BE1F44-89FD-47E3-8331-930C3BB3D872}"/>
              </a:ext>
            </a:extLst>
          </p:cNvPr>
          <p:cNvSpPr/>
          <p:nvPr userDrawn="1"/>
        </p:nvSpPr>
        <p:spPr>
          <a:xfrm>
            <a:off x="247324" y="1266825"/>
            <a:ext cx="666546" cy="45719"/>
          </a:xfrm>
          <a:prstGeom prst="rect">
            <a:avLst/>
          </a:prstGeom>
          <a:solidFill>
            <a:srgbClr val="F79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7DD8FE16-2E53-49A2-B13C-011A0C1A0E3A}"/>
              </a:ext>
            </a:extLst>
          </p:cNvPr>
          <p:cNvCxnSpPr>
            <a:cxnSpLocks/>
          </p:cNvCxnSpPr>
          <p:nvPr userDrawn="1"/>
        </p:nvCxnSpPr>
        <p:spPr>
          <a:xfrm>
            <a:off x="904345" y="1283969"/>
            <a:ext cx="5469996" cy="0"/>
          </a:xfrm>
          <a:prstGeom prst="line">
            <a:avLst/>
          </a:prstGeom>
          <a:ln w="12700">
            <a:solidFill>
              <a:srgbClr val="505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046CE4E1-9CF6-9845-A33B-5621D4F3818A}"/>
              </a:ext>
            </a:extLst>
          </p:cNvPr>
          <p:cNvSpPr/>
          <p:nvPr/>
        </p:nvSpPr>
        <p:spPr>
          <a:xfrm>
            <a:off x="923395" y="1105169"/>
            <a:ext cx="98212" cy="116355"/>
          </a:xfrm>
          <a:custGeom>
            <a:avLst/>
            <a:gdLst>
              <a:gd name="connsiteX0" fmla="*/ 0 w 98212"/>
              <a:gd name="connsiteY0" fmla="*/ 97677 h 116355"/>
              <a:gd name="connsiteX1" fmla="*/ 17340 w 98212"/>
              <a:gd name="connsiteY1" fmla="*/ 76957 h 116355"/>
              <a:gd name="connsiteX2" fmla="*/ 53826 w 98212"/>
              <a:gd name="connsiteY2" fmla="*/ 90447 h 116355"/>
              <a:gd name="connsiteX3" fmla="*/ 66848 w 98212"/>
              <a:gd name="connsiteY3" fmla="*/ 82748 h 116355"/>
              <a:gd name="connsiteX4" fmla="*/ 66848 w 98212"/>
              <a:gd name="connsiteY4" fmla="*/ 82413 h 116355"/>
              <a:gd name="connsiteX5" fmla="*/ 47734 w 98212"/>
              <a:gd name="connsiteY5" fmla="*/ 71501 h 116355"/>
              <a:gd name="connsiteX6" fmla="*/ 5322 w 98212"/>
              <a:gd name="connsiteY6" fmla="*/ 36319 h 116355"/>
              <a:gd name="connsiteX7" fmla="*/ 5322 w 98212"/>
              <a:gd name="connsiteY7" fmla="*/ 35985 h 116355"/>
              <a:gd name="connsiteX8" fmla="*/ 48872 w 98212"/>
              <a:gd name="connsiteY8" fmla="*/ 0 h 116355"/>
              <a:gd name="connsiteX9" fmla="*/ 95167 w 98212"/>
              <a:gd name="connsiteY9" fmla="*/ 14929 h 116355"/>
              <a:gd name="connsiteX10" fmla="*/ 79568 w 98212"/>
              <a:gd name="connsiteY10" fmla="*/ 36955 h 116355"/>
              <a:gd name="connsiteX11" fmla="*/ 48069 w 98212"/>
              <a:gd name="connsiteY11" fmla="*/ 25875 h 116355"/>
              <a:gd name="connsiteX12" fmla="*/ 36821 w 98212"/>
              <a:gd name="connsiteY12" fmla="*/ 33106 h 116355"/>
              <a:gd name="connsiteX13" fmla="*/ 36821 w 98212"/>
              <a:gd name="connsiteY13" fmla="*/ 33441 h 116355"/>
              <a:gd name="connsiteX14" fmla="*/ 56437 w 98212"/>
              <a:gd name="connsiteY14" fmla="*/ 44353 h 116355"/>
              <a:gd name="connsiteX15" fmla="*/ 98213 w 98212"/>
              <a:gd name="connsiteY15" fmla="*/ 79367 h 116355"/>
              <a:gd name="connsiteX16" fmla="*/ 98213 w 98212"/>
              <a:gd name="connsiteY16" fmla="*/ 79702 h 116355"/>
              <a:gd name="connsiteX17" fmla="*/ 52755 w 98212"/>
              <a:gd name="connsiteY17" fmla="*/ 116356 h 116355"/>
              <a:gd name="connsiteX18" fmla="*/ 33 w 98212"/>
              <a:gd name="connsiteY18" fmla="*/ 97711 h 11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212" h="116355">
                <a:moveTo>
                  <a:pt x="0" y="97677"/>
                </a:moveTo>
                <a:lnTo>
                  <a:pt x="17340" y="76957"/>
                </a:lnTo>
                <a:cubicBezTo>
                  <a:pt x="28587" y="85794"/>
                  <a:pt x="40805" y="90447"/>
                  <a:pt x="53826" y="90447"/>
                </a:cubicBezTo>
                <a:cubicBezTo>
                  <a:pt x="62329" y="90447"/>
                  <a:pt x="66848" y="87568"/>
                  <a:pt x="66848" y="82748"/>
                </a:cubicBezTo>
                <a:lnTo>
                  <a:pt x="66848" y="82413"/>
                </a:lnTo>
                <a:cubicBezTo>
                  <a:pt x="66848" y="77593"/>
                  <a:pt x="63165" y="75183"/>
                  <a:pt x="47734" y="71501"/>
                </a:cubicBezTo>
                <a:cubicBezTo>
                  <a:pt x="23800" y="66044"/>
                  <a:pt x="5322" y="59283"/>
                  <a:pt x="5322" y="36319"/>
                </a:cubicBezTo>
                <a:lnTo>
                  <a:pt x="5322" y="35985"/>
                </a:lnTo>
                <a:cubicBezTo>
                  <a:pt x="5322" y="15097"/>
                  <a:pt x="21859" y="0"/>
                  <a:pt x="48872" y="0"/>
                </a:cubicBezTo>
                <a:cubicBezTo>
                  <a:pt x="67986" y="0"/>
                  <a:pt x="82949" y="5155"/>
                  <a:pt x="95167" y="14929"/>
                </a:cubicBezTo>
                <a:lnTo>
                  <a:pt x="79568" y="36955"/>
                </a:lnTo>
                <a:cubicBezTo>
                  <a:pt x="69291" y="29558"/>
                  <a:pt x="58044" y="25875"/>
                  <a:pt x="48069" y="25875"/>
                </a:cubicBezTo>
                <a:cubicBezTo>
                  <a:pt x="40504" y="25875"/>
                  <a:pt x="36821" y="28922"/>
                  <a:pt x="36821" y="33106"/>
                </a:cubicBezTo>
                <a:lnTo>
                  <a:pt x="36821" y="33441"/>
                </a:lnTo>
                <a:cubicBezTo>
                  <a:pt x="36821" y="38596"/>
                  <a:pt x="40671" y="40838"/>
                  <a:pt x="56437" y="44353"/>
                </a:cubicBezTo>
                <a:cubicBezTo>
                  <a:pt x="82145" y="49977"/>
                  <a:pt x="98213" y="58345"/>
                  <a:pt x="98213" y="79367"/>
                </a:cubicBezTo>
                <a:lnTo>
                  <a:pt x="98213" y="79702"/>
                </a:lnTo>
                <a:cubicBezTo>
                  <a:pt x="98213" y="102698"/>
                  <a:pt x="80070" y="116356"/>
                  <a:pt x="52755" y="116356"/>
                </a:cubicBezTo>
                <a:cubicBezTo>
                  <a:pt x="32838" y="116356"/>
                  <a:pt x="14026" y="110096"/>
                  <a:pt x="33" y="97711"/>
                </a:cubicBezTo>
                <a:close/>
              </a:path>
            </a:pathLst>
          </a:custGeom>
          <a:solidFill>
            <a:srgbClr val="F49744"/>
          </a:solidFill>
          <a:ln w="333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7983DA9D-B66D-4077-2D61-C02E9234FF60}"/>
              </a:ext>
            </a:extLst>
          </p:cNvPr>
          <p:cNvSpPr/>
          <p:nvPr/>
        </p:nvSpPr>
        <p:spPr>
          <a:xfrm>
            <a:off x="1036672" y="1107077"/>
            <a:ext cx="91283" cy="112472"/>
          </a:xfrm>
          <a:custGeom>
            <a:avLst/>
            <a:gdLst>
              <a:gd name="connsiteX0" fmla="*/ 0 w 91283"/>
              <a:gd name="connsiteY0" fmla="*/ 0 h 112472"/>
              <a:gd name="connsiteX1" fmla="*/ 90480 w 91283"/>
              <a:gd name="connsiteY1" fmla="*/ 0 h 112472"/>
              <a:gd name="connsiteX2" fmla="*/ 90480 w 91283"/>
              <a:gd name="connsiteY2" fmla="*/ 26344 h 112472"/>
              <a:gd name="connsiteX3" fmla="*/ 30863 w 91283"/>
              <a:gd name="connsiteY3" fmla="*/ 26344 h 112472"/>
              <a:gd name="connsiteX4" fmla="*/ 30863 w 91283"/>
              <a:gd name="connsiteY4" fmla="*/ 43550 h 112472"/>
              <a:gd name="connsiteX5" fmla="*/ 84857 w 91283"/>
              <a:gd name="connsiteY5" fmla="*/ 43550 h 112472"/>
              <a:gd name="connsiteX6" fmla="*/ 84857 w 91283"/>
              <a:gd name="connsiteY6" fmla="*/ 68120 h 112472"/>
              <a:gd name="connsiteX7" fmla="*/ 30863 w 91283"/>
              <a:gd name="connsiteY7" fmla="*/ 68120 h 112472"/>
              <a:gd name="connsiteX8" fmla="*/ 30863 w 91283"/>
              <a:gd name="connsiteY8" fmla="*/ 85961 h 112472"/>
              <a:gd name="connsiteX9" fmla="*/ 91284 w 91283"/>
              <a:gd name="connsiteY9" fmla="*/ 85961 h 112472"/>
              <a:gd name="connsiteX10" fmla="*/ 91284 w 91283"/>
              <a:gd name="connsiteY10" fmla="*/ 112473 h 112472"/>
              <a:gd name="connsiteX11" fmla="*/ 0 w 91283"/>
              <a:gd name="connsiteY11" fmla="*/ 112473 h 112472"/>
              <a:gd name="connsiteX12" fmla="*/ 0 w 91283"/>
              <a:gd name="connsiteY12" fmla="*/ 0 h 1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83" h="112472">
                <a:moveTo>
                  <a:pt x="0" y="0"/>
                </a:moveTo>
                <a:lnTo>
                  <a:pt x="90480" y="0"/>
                </a:lnTo>
                <a:lnTo>
                  <a:pt x="90480" y="26344"/>
                </a:lnTo>
                <a:lnTo>
                  <a:pt x="30863" y="26344"/>
                </a:lnTo>
                <a:lnTo>
                  <a:pt x="30863" y="43550"/>
                </a:lnTo>
                <a:lnTo>
                  <a:pt x="84857" y="43550"/>
                </a:lnTo>
                <a:lnTo>
                  <a:pt x="84857" y="68120"/>
                </a:lnTo>
                <a:lnTo>
                  <a:pt x="30863" y="68120"/>
                </a:lnTo>
                <a:lnTo>
                  <a:pt x="30863" y="85961"/>
                </a:lnTo>
                <a:lnTo>
                  <a:pt x="91284" y="85961"/>
                </a:lnTo>
                <a:lnTo>
                  <a:pt x="91284" y="112473"/>
                </a:lnTo>
                <a:lnTo>
                  <a:pt x="0" y="112473"/>
                </a:lnTo>
                <a:lnTo>
                  <a:pt x="0" y="0"/>
                </a:lnTo>
                <a:close/>
              </a:path>
            </a:pathLst>
          </a:custGeom>
          <a:solidFill>
            <a:srgbClr val="F49744"/>
          </a:solidFill>
          <a:ln w="333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36A1502D-0145-B6C2-F207-CFB800E30F78}"/>
              </a:ext>
            </a:extLst>
          </p:cNvPr>
          <p:cNvSpPr/>
          <p:nvPr/>
        </p:nvSpPr>
        <p:spPr>
          <a:xfrm>
            <a:off x="1143989" y="1107077"/>
            <a:ext cx="103535" cy="112472"/>
          </a:xfrm>
          <a:custGeom>
            <a:avLst/>
            <a:gdLst>
              <a:gd name="connsiteX0" fmla="*/ 0 w 103535"/>
              <a:gd name="connsiteY0" fmla="*/ 0 h 112472"/>
              <a:gd name="connsiteX1" fmla="*/ 53190 w 103535"/>
              <a:gd name="connsiteY1" fmla="*/ 0 h 112472"/>
              <a:gd name="connsiteX2" fmla="*/ 89844 w 103535"/>
              <a:gd name="connsiteY2" fmla="*/ 12051 h 112472"/>
              <a:gd name="connsiteX3" fmla="*/ 99820 w 103535"/>
              <a:gd name="connsiteY3" fmla="*/ 38227 h 112472"/>
              <a:gd name="connsiteX4" fmla="*/ 99820 w 103535"/>
              <a:gd name="connsiteY4" fmla="*/ 38562 h 112472"/>
              <a:gd name="connsiteX5" fmla="*/ 76689 w 103535"/>
              <a:gd name="connsiteY5" fmla="*/ 73275 h 112472"/>
              <a:gd name="connsiteX6" fmla="*/ 103535 w 103535"/>
              <a:gd name="connsiteY6" fmla="*/ 112473 h 112472"/>
              <a:gd name="connsiteX7" fmla="*/ 67685 w 103535"/>
              <a:gd name="connsiteY7" fmla="*/ 112473 h 112472"/>
              <a:gd name="connsiteX8" fmla="*/ 45023 w 103535"/>
              <a:gd name="connsiteY8" fmla="*/ 78396 h 112472"/>
              <a:gd name="connsiteX9" fmla="*/ 31198 w 103535"/>
              <a:gd name="connsiteY9" fmla="*/ 78396 h 112472"/>
              <a:gd name="connsiteX10" fmla="*/ 31198 w 103535"/>
              <a:gd name="connsiteY10" fmla="*/ 112473 h 112472"/>
              <a:gd name="connsiteX11" fmla="*/ 33 w 103535"/>
              <a:gd name="connsiteY11" fmla="*/ 112473 h 112472"/>
              <a:gd name="connsiteX12" fmla="*/ 33 w 103535"/>
              <a:gd name="connsiteY12" fmla="*/ 0 h 112472"/>
              <a:gd name="connsiteX13" fmla="*/ 51918 w 103535"/>
              <a:gd name="connsiteY13" fmla="*/ 53994 h 112472"/>
              <a:gd name="connsiteX14" fmla="*/ 68622 w 103535"/>
              <a:gd name="connsiteY14" fmla="*/ 40671 h 112472"/>
              <a:gd name="connsiteX15" fmla="*/ 68622 w 103535"/>
              <a:gd name="connsiteY15" fmla="*/ 40336 h 112472"/>
              <a:gd name="connsiteX16" fmla="*/ 51751 w 103535"/>
              <a:gd name="connsiteY16" fmla="*/ 26846 h 112472"/>
              <a:gd name="connsiteX17" fmla="*/ 31198 w 103535"/>
              <a:gd name="connsiteY17" fmla="*/ 26846 h 112472"/>
              <a:gd name="connsiteX18" fmla="*/ 31198 w 103535"/>
              <a:gd name="connsiteY18" fmla="*/ 53994 h 112472"/>
              <a:gd name="connsiteX19" fmla="*/ 51918 w 103535"/>
              <a:gd name="connsiteY19" fmla="*/ 53994 h 1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3535" h="112472">
                <a:moveTo>
                  <a:pt x="0" y="0"/>
                </a:moveTo>
                <a:lnTo>
                  <a:pt x="53190" y="0"/>
                </a:lnTo>
                <a:cubicBezTo>
                  <a:pt x="70396" y="0"/>
                  <a:pt x="82279" y="4486"/>
                  <a:pt x="89844" y="12051"/>
                </a:cubicBezTo>
                <a:cubicBezTo>
                  <a:pt x="96439" y="18645"/>
                  <a:pt x="99820" y="27147"/>
                  <a:pt x="99820" y="38227"/>
                </a:cubicBezTo>
                <a:lnTo>
                  <a:pt x="99820" y="38562"/>
                </a:lnTo>
                <a:cubicBezTo>
                  <a:pt x="99820" y="55902"/>
                  <a:pt x="90648" y="67316"/>
                  <a:pt x="76689" y="73275"/>
                </a:cubicBezTo>
                <a:lnTo>
                  <a:pt x="103535" y="112473"/>
                </a:lnTo>
                <a:lnTo>
                  <a:pt x="67685" y="112473"/>
                </a:lnTo>
                <a:lnTo>
                  <a:pt x="45023" y="78396"/>
                </a:lnTo>
                <a:lnTo>
                  <a:pt x="31198" y="78396"/>
                </a:lnTo>
                <a:lnTo>
                  <a:pt x="31198" y="112473"/>
                </a:lnTo>
                <a:lnTo>
                  <a:pt x="33" y="112473"/>
                </a:lnTo>
                <a:lnTo>
                  <a:pt x="33" y="0"/>
                </a:lnTo>
                <a:close/>
                <a:moveTo>
                  <a:pt x="51918" y="53994"/>
                </a:moveTo>
                <a:cubicBezTo>
                  <a:pt x="62362" y="53994"/>
                  <a:pt x="68622" y="48839"/>
                  <a:pt x="68622" y="40671"/>
                </a:cubicBezTo>
                <a:lnTo>
                  <a:pt x="68622" y="40336"/>
                </a:lnTo>
                <a:cubicBezTo>
                  <a:pt x="68622" y="31332"/>
                  <a:pt x="62027" y="26846"/>
                  <a:pt x="51751" y="26846"/>
                </a:cubicBezTo>
                <a:lnTo>
                  <a:pt x="31198" y="26846"/>
                </a:lnTo>
                <a:lnTo>
                  <a:pt x="31198" y="53994"/>
                </a:lnTo>
                <a:lnTo>
                  <a:pt x="51918" y="53994"/>
                </a:lnTo>
                <a:close/>
              </a:path>
            </a:pathLst>
          </a:custGeom>
          <a:solidFill>
            <a:srgbClr val="F49744"/>
          </a:solidFill>
          <a:ln w="333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0E3BCFD6-9015-3189-DCFC-84C98C5DF78F}"/>
              </a:ext>
            </a:extLst>
          </p:cNvPr>
          <p:cNvSpPr/>
          <p:nvPr/>
        </p:nvSpPr>
        <p:spPr>
          <a:xfrm>
            <a:off x="1247491" y="1107077"/>
            <a:ext cx="120037" cy="113276"/>
          </a:xfrm>
          <a:custGeom>
            <a:avLst/>
            <a:gdLst>
              <a:gd name="connsiteX0" fmla="*/ 0 w 120037"/>
              <a:gd name="connsiteY0" fmla="*/ 0 h 113276"/>
              <a:gd name="connsiteX1" fmla="*/ 34713 w 120037"/>
              <a:gd name="connsiteY1" fmla="*/ 0 h 113276"/>
              <a:gd name="connsiteX2" fmla="*/ 60253 w 120037"/>
              <a:gd name="connsiteY2" fmla="*/ 71199 h 113276"/>
              <a:gd name="connsiteX3" fmla="*/ 85961 w 120037"/>
              <a:gd name="connsiteY3" fmla="*/ 0 h 113276"/>
              <a:gd name="connsiteX4" fmla="*/ 120038 w 120037"/>
              <a:gd name="connsiteY4" fmla="*/ 0 h 113276"/>
              <a:gd name="connsiteX5" fmla="*/ 74413 w 120037"/>
              <a:gd name="connsiteY5" fmla="*/ 113276 h 113276"/>
              <a:gd name="connsiteX6" fmla="*/ 45491 w 120037"/>
              <a:gd name="connsiteY6" fmla="*/ 113276 h 113276"/>
              <a:gd name="connsiteX7" fmla="*/ 0 w 120037"/>
              <a:gd name="connsiteY7" fmla="*/ 0 h 11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037" h="113276">
                <a:moveTo>
                  <a:pt x="0" y="0"/>
                </a:moveTo>
                <a:lnTo>
                  <a:pt x="34713" y="0"/>
                </a:lnTo>
                <a:lnTo>
                  <a:pt x="60253" y="71199"/>
                </a:lnTo>
                <a:lnTo>
                  <a:pt x="85961" y="0"/>
                </a:lnTo>
                <a:lnTo>
                  <a:pt x="120038" y="0"/>
                </a:lnTo>
                <a:lnTo>
                  <a:pt x="74413" y="113276"/>
                </a:lnTo>
                <a:lnTo>
                  <a:pt x="45491" y="113276"/>
                </a:lnTo>
                <a:lnTo>
                  <a:pt x="0" y="0"/>
                </a:lnTo>
                <a:close/>
              </a:path>
            </a:pathLst>
          </a:custGeom>
          <a:solidFill>
            <a:srgbClr val="F49744"/>
          </a:solidFill>
          <a:ln w="333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3D0CD648-3BAC-4390-BC06-01B795489A7B}"/>
              </a:ext>
            </a:extLst>
          </p:cNvPr>
          <p:cNvSpPr/>
          <p:nvPr/>
        </p:nvSpPr>
        <p:spPr>
          <a:xfrm>
            <a:off x="1379245" y="1107077"/>
            <a:ext cx="31164" cy="112472"/>
          </a:xfrm>
          <a:custGeom>
            <a:avLst/>
            <a:gdLst>
              <a:gd name="connsiteX0" fmla="*/ 0 w 31164"/>
              <a:gd name="connsiteY0" fmla="*/ 0 h 112472"/>
              <a:gd name="connsiteX1" fmla="*/ 31164 w 31164"/>
              <a:gd name="connsiteY1" fmla="*/ 0 h 112472"/>
              <a:gd name="connsiteX2" fmla="*/ 31164 w 31164"/>
              <a:gd name="connsiteY2" fmla="*/ 112473 h 112472"/>
              <a:gd name="connsiteX3" fmla="*/ 0 w 31164"/>
              <a:gd name="connsiteY3" fmla="*/ 112473 h 112472"/>
              <a:gd name="connsiteX4" fmla="*/ 0 w 31164"/>
              <a:gd name="connsiteY4" fmla="*/ 0 h 1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64" h="112472">
                <a:moveTo>
                  <a:pt x="0" y="0"/>
                </a:moveTo>
                <a:lnTo>
                  <a:pt x="31164" y="0"/>
                </a:lnTo>
                <a:lnTo>
                  <a:pt x="31164" y="112473"/>
                </a:lnTo>
                <a:lnTo>
                  <a:pt x="0" y="112473"/>
                </a:lnTo>
                <a:lnTo>
                  <a:pt x="0" y="0"/>
                </a:lnTo>
                <a:close/>
              </a:path>
            </a:pathLst>
          </a:custGeom>
          <a:solidFill>
            <a:srgbClr val="F49744"/>
          </a:solidFill>
          <a:ln w="333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BCFE6CE1-3319-EC8D-9CB5-0BA494A87BA1}"/>
              </a:ext>
            </a:extLst>
          </p:cNvPr>
          <p:cNvSpPr/>
          <p:nvPr/>
        </p:nvSpPr>
        <p:spPr>
          <a:xfrm>
            <a:off x="1427280" y="1104835"/>
            <a:ext cx="107686" cy="142532"/>
          </a:xfrm>
          <a:custGeom>
            <a:avLst/>
            <a:gdLst>
              <a:gd name="connsiteX0" fmla="*/ 30696 w 107686"/>
              <a:gd name="connsiteY0" fmla="*/ 132256 h 142532"/>
              <a:gd name="connsiteX1" fmla="*/ 43215 w 107686"/>
              <a:gd name="connsiteY1" fmla="*/ 115218 h 142532"/>
              <a:gd name="connsiteX2" fmla="*/ 0 w 107686"/>
              <a:gd name="connsiteY2" fmla="*/ 58814 h 142532"/>
              <a:gd name="connsiteX3" fmla="*/ 0 w 107686"/>
              <a:gd name="connsiteY3" fmla="*/ 58479 h 142532"/>
              <a:gd name="connsiteX4" fmla="*/ 59149 w 107686"/>
              <a:gd name="connsiteY4" fmla="*/ 0 h 142532"/>
              <a:gd name="connsiteX5" fmla="*/ 106882 w 107686"/>
              <a:gd name="connsiteY5" fmla="*/ 23298 h 142532"/>
              <a:gd name="connsiteX6" fmla="*/ 83417 w 107686"/>
              <a:gd name="connsiteY6" fmla="*/ 41441 h 142532"/>
              <a:gd name="connsiteX7" fmla="*/ 58847 w 107686"/>
              <a:gd name="connsiteY7" fmla="*/ 28252 h 142532"/>
              <a:gd name="connsiteX8" fmla="*/ 32001 w 107686"/>
              <a:gd name="connsiteY8" fmla="*/ 58144 h 142532"/>
              <a:gd name="connsiteX9" fmla="*/ 32001 w 107686"/>
              <a:gd name="connsiteY9" fmla="*/ 58479 h 142532"/>
              <a:gd name="connsiteX10" fmla="*/ 58847 w 107686"/>
              <a:gd name="connsiteY10" fmla="*/ 88539 h 142532"/>
              <a:gd name="connsiteX11" fmla="*/ 84221 w 107686"/>
              <a:gd name="connsiteY11" fmla="*/ 74881 h 142532"/>
              <a:gd name="connsiteX12" fmla="*/ 107686 w 107686"/>
              <a:gd name="connsiteY12" fmla="*/ 91585 h 142532"/>
              <a:gd name="connsiteX13" fmla="*/ 63802 w 107686"/>
              <a:gd name="connsiteY13" fmla="*/ 116657 h 142532"/>
              <a:gd name="connsiteX14" fmla="*/ 54797 w 107686"/>
              <a:gd name="connsiteY14" fmla="*/ 142532 h 142532"/>
              <a:gd name="connsiteX15" fmla="*/ 30696 w 107686"/>
              <a:gd name="connsiteY15" fmla="*/ 132256 h 14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686" h="142532">
                <a:moveTo>
                  <a:pt x="30696" y="132256"/>
                </a:moveTo>
                <a:lnTo>
                  <a:pt x="43215" y="115218"/>
                </a:lnTo>
                <a:cubicBezTo>
                  <a:pt x="18310" y="108958"/>
                  <a:pt x="0" y="87099"/>
                  <a:pt x="0" y="58814"/>
                </a:cubicBezTo>
                <a:lnTo>
                  <a:pt x="0" y="58479"/>
                </a:lnTo>
                <a:cubicBezTo>
                  <a:pt x="0" y="25708"/>
                  <a:pt x="25072" y="0"/>
                  <a:pt x="59149" y="0"/>
                </a:cubicBezTo>
                <a:cubicBezTo>
                  <a:pt x="82112" y="0"/>
                  <a:pt x="96907" y="9641"/>
                  <a:pt x="106882" y="23298"/>
                </a:cubicBezTo>
                <a:lnTo>
                  <a:pt x="83417" y="41441"/>
                </a:lnTo>
                <a:cubicBezTo>
                  <a:pt x="76990" y="33574"/>
                  <a:pt x="69592" y="28252"/>
                  <a:pt x="58847" y="28252"/>
                </a:cubicBezTo>
                <a:cubicBezTo>
                  <a:pt x="43081" y="28252"/>
                  <a:pt x="32001" y="41742"/>
                  <a:pt x="32001" y="58144"/>
                </a:cubicBezTo>
                <a:lnTo>
                  <a:pt x="32001" y="58479"/>
                </a:lnTo>
                <a:cubicBezTo>
                  <a:pt x="32001" y="75350"/>
                  <a:pt x="43081" y="88539"/>
                  <a:pt x="58847" y="88539"/>
                </a:cubicBezTo>
                <a:cubicBezTo>
                  <a:pt x="70563" y="88539"/>
                  <a:pt x="77492" y="83083"/>
                  <a:pt x="84221" y="74881"/>
                </a:cubicBezTo>
                <a:lnTo>
                  <a:pt x="107686" y="91585"/>
                </a:lnTo>
                <a:cubicBezTo>
                  <a:pt x="97878" y="105075"/>
                  <a:pt x="85024" y="115050"/>
                  <a:pt x="63802" y="116657"/>
                </a:cubicBezTo>
                <a:lnTo>
                  <a:pt x="54797" y="142532"/>
                </a:lnTo>
                <a:lnTo>
                  <a:pt x="30696" y="132256"/>
                </a:lnTo>
                <a:close/>
              </a:path>
            </a:pathLst>
          </a:custGeom>
          <a:solidFill>
            <a:srgbClr val="F49744"/>
          </a:solidFill>
          <a:ln w="333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64187019-C3C5-653E-EE7D-F64CD23A6B00}"/>
              </a:ext>
            </a:extLst>
          </p:cNvPr>
          <p:cNvSpPr/>
          <p:nvPr/>
        </p:nvSpPr>
        <p:spPr>
          <a:xfrm>
            <a:off x="1541527" y="1104835"/>
            <a:ext cx="121176" cy="116991"/>
          </a:xfrm>
          <a:custGeom>
            <a:avLst/>
            <a:gdLst>
              <a:gd name="connsiteX0" fmla="*/ 0 w 121176"/>
              <a:gd name="connsiteY0" fmla="*/ 58814 h 116991"/>
              <a:gd name="connsiteX1" fmla="*/ 0 w 121176"/>
              <a:gd name="connsiteY1" fmla="*/ 58479 h 116991"/>
              <a:gd name="connsiteX2" fmla="*/ 60755 w 121176"/>
              <a:gd name="connsiteY2" fmla="*/ 0 h 116991"/>
              <a:gd name="connsiteX3" fmla="*/ 121176 w 121176"/>
              <a:gd name="connsiteY3" fmla="*/ 58178 h 116991"/>
              <a:gd name="connsiteX4" fmla="*/ 121176 w 121176"/>
              <a:gd name="connsiteY4" fmla="*/ 58513 h 116991"/>
              <a:gd name="connsiteX5" fmla="*/ 60421 w 121176"/>
              <a:gd name="connsiteY5" fmla="*/ 116992 h 116991"/>
              <a:gd name="connsiteX6" fmla="*/ 0 w 121176"/>
              <a:gd name="connsiteY6" fmla="*/ 58814 h 116991"/>
              <a:gd name="connsiteX7" fmla="*/ 89175 w 121176"/>
              <a:gd name="connsiteY7" fmla="*/ 58814 h 116991"/>
              <a:gd name="connsiteX8" fmla="*/ 89175 w 121176"/>
              <a:gd name="connsiteY8" fmla="*/ 58479 h 116991"/>
              <a:gd name="connsiteX9" fmla="*/ 60421 w 121176"/>
              <a:gd name="connsiteY9" fmla="*/ 28118 h 116991"/>
              <a:gd name="connsiteX10" fmla="*/ 31834 w 121176"/>
              <a:gd name="connsiteY10" fmla="*/ 58178 h 116991"/>
              <a:gd name="connsiteX11" fmla="*/ 31834 w 121176"/>
              <a:gd name="connsiteY11" fmla="*/ 58513 h 116991"/>
              <a:gd name="connsiteX12" fmla="*/ 60755 w 121176"/>
              <a:gd name="connsiteY12" fmla="*/ 88874 h 116991"/>
              <a:gd name="connsiteX13" fmla="*/ 89208 w 121176"/>
              <a:gd name="connsiteY13" fmla="*/ 58814 h 1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176" h="116991">
                <a:moveTo>
                  <a:pt x="0" y="58814"/>
                </a:moveTo>
                <a:lnTo>
                  <a:pt x="0" y="58479"/>
                </a:lnTo>
                <a:cubicBezTo>
                  <a:pt x="0" y="26177"/>
                  <a:pt x="26043" y="0"/>
                  <a:pt x="60755" y="0"/>
                </a:cubicBezTo>
                <a:cubicBezTo>
                  <a:pt x="95468" y="0"/>
                  <a:pt x="121176" y="25875"/>
                  <a:pt x="121176" y="58178"/>
                </a:cubicBezTo>
                <a:lnTo>
                  <a:pt x="121176" y="58513"/>
                </a:lnTo>
                <a:cubicBezTo>
                  <a:pt x="121176" y="90815"/>
                  <a:pt x="95133" y="116992"/>
                  <a:pt x="60421" y="116992"/>
                </a:cubicBezTo>
                <a:cubicBezTo>
                  <a:pt x="25708" y="116992"/>
                  <a:pt x="0" y="91116"/>
                  <a:pt x="0" y="58814"/>
                </a:cubicBezTo>
                <a:close/>
                <a:moveTo>
                  <a:pt x="89175" y="58814"/>
                </a:moveTo>
                <a:lnTo>
                  <a:pt x="89175" y="58479"/>
                </a:lnTo>
                <a:cubicBezTo>
                  <a:pt x="89175" y="42077"/>
                  <a:pt x="77593" y="28118"/>
                  <a:pt x="60421" y="28118"/>
                </a:cubicBezTo>
                <a:cubicBezTo>
                  <a:pt x="43248" y="28118"/>
                  <a:pt x="31834" y="41943"/>
                  <a:pt x="31834" y="58178"/>
                </a:cubicBezTo>
                <a:lnTo>
                  <a:pt x="31834" y="58513"/>
                </a:lnTo>
                <a:cubicBezTo>
                  <a:pt x="31834" y="74748"/>
                  <a:pt x="43550" y="88874"/>
                  <a:pt x="60755" y="88874"/>
                </a:cubicBezTo>
                <a:cubicBezTo>
                  <a:pt x="77961" y="88874"/>
                  <a:pt x="89208" y="75049"/>
                  <a:pt x="89208" y="58814"/>
                </a:cubicBezTo>
                <a:close/>
              </a:path>
            </a:pathLst>
          </a:custGeom>
          <a:solidFill>
            <a:srgbClr val="F49744"/>
          </a:solidFill>
          <a:ln w="333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3A8B3790-545C-B899-A9DC-579A50B5D09F}"/>
              </a:ext>
            </a:extLst>
          </p:cNvPr>
          <p:cNvSpPr/>
          <p:nvPr/>
        </p:nvSpPr>
        <p:spPr>
          <a:xfrm>
            <a:off x="1669398" y="1105169"/>
            <a:ext cx="98212" cy="116355"/>
          </a:xfrm>
          <a:custGeom>
            <a:avLst/>
            <a:gdLst>
              <a:gd name="connsiteX0" fmla="*/ 0 w 98212"/>
              <a:gd name="connsiteY0" fmla="*/ 97677 h 116355"/>
              <a:gd name="connsiteX1" fmla="*/ 17340 w 98212"/>
              <a:gd name="connsiteY1" fmla="*/ 76957 h 116355"/>
              <a:gd name="connsiteX2" fmla="*/ 53826 w 98212"/>
              <a:gd name="connsiteY2" fmla="*/ 90447 h 116355"/>
              <a:gd name="connsiteX3" fmla="*/ 66848 w 98212"/>
              <a:gd name="connsiteY3" fmla="*/ 82748 h 116355"/>
              <a:gd name="connsiteX4" fmla="*/ 66848 w 98212"/>
              <a:gd name="connsiteY4" fmla="*/ 82413 h 116355"/>
              <a:gd name="connsiteX5" fmla="*/ 47734 w 98212"/>
              <a:gd name="connsiteY5" fmla="*/ 71501 h 116355"/>
              <a:gd name="connsiteX6" fmla="*/ 5322 w 98212"/>
              <a:gd name="connsiteY6" fmla="*/ 36319 h 116355"/>
              <a:gd name="connsiteX7" fmla="*/ 5322 w 98212"/>
              <a:gd name="connsiteY7" fmla="*/ 35985 h 116355"/>
              <a:gd name="connsiteX8" fmla="*/ 48872 w 98212"/>
              <a:gd name="connsiteY8" fmla="*/ 0 h 116355"/>
              <a:gd name="connsiteX9" fmla="*/ 95167 w 98212"/>
              <a:gd name="connsiteY9" fmla="*/ 14929 h 116355"/>
              <a:gd name="connsiteX10" fmla="*/ 79568 w 98212"/>
              <a:gd name="connsiteY10" fmla="*/ 36955 h 116355"/>
              <a:gd name="connsiteX11" fmla="*/ 48069 w 98212"/>
              <a:gd name="connsiteY11" fmla="*/ 25875 h 116355"/>
              <a:gd name="connsiteX12" fmla="*/ 36821 w 98212"/>
              <a:gd name="connsiteY12" fmla="*/ 33106 h 116355"/>
              <a:gd name="connsiteX13" fmla="*/ 36821 w 98212"/>
              <a:gd name="connsiteY13" fmla="*/ 33441 h 116355"/>
              <a:gd name="connsiteX14" fmla="*/ 56437 w 98212"/>
              <a:gd name="connsiteY14" fmla="*/ 44353 h 116355"/>
              <a:gd name="connsiteX15" fmla="*/ 98213 w 98212"/>
              <a:gd name="connsiteY15" fmla="*/ 79367 h 116355"/>
              <a:gd name="connsiteX16" fmla="*/ 98213 w 98212"/>
              <a:gd name="connsiteY16" fmla="*/ 79702 h 116355"/>
              <a:gd name="connsiteX17" fmla="*/ 52722 w 98212"/>
              <a:gd name="connsiteY17" fmla="*/ 116356 h 116355"/>
              <a:gd name="connsiteX18" fmla="*/ 0 w 98212"/>
              <a:gd name="connsiteY18" fmla="*/ 97711 h 11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212" h="116355">
                <a:moveTo>
                  <a:pt x="0" y="97677"/>
                </a:moveTo>
                <a:lnTo>
                  <a:pt x="17340" y="76957"/>
                </a:lnTo>
                <a:cubicBezTo>
                  <a:pt x="28587" y="85794"/>
                  <a:pt x="40805" y="90447"/>
                  <a:pt x="53826" y="90447"/>
                </a:cubicBezTo>
                <a:cubicBezTo>
                  <a:pt x="62329" y="90447"/>
                  <a:pt x="66848" y="87568"/>
                  <a:pt x="66848" y="82748"/>
                </a:cubicBezTo>
                <a:lnTo>
                  <a:pt x="66848" y="82413"/>
                </a:lnTo>
                <a:cubicBezTo>
                  <a:pt x="66848" y="77593"/>
                  <a:pt x="63165" y="75183"/>
                  <a:pt x="47734" y="71501"/>
                </a:cubicBezTo>
                <a:cubicBezTo>
                  <a:pt x="23800" y="66044"/>
                  <a:pt x="5322" y="59283"/>
                  <a:pt x="5322" y="36319"/>
                </a:cubicBezTo>
                <a:lnTo>
                  <a:pt x="5322" y="35985"/>
                </a:lnTo>
                <a:cubicBezTo>
                  <a:pt x="5322" y="15097"/>
                  <a:pt x="21859" y="0"/>
                  <a:pt x="48872" y="0"/>
                </a:cubicBezTo>
                <a:cubicBezTo>
                  <a:pt x="67986" y="0"/>
                  <a:pt x="82949" y="5155"/>
                  <a:pt x="95167" y="14929"/>
                </a:cubicBezTo>
                <a:lnTo>
                  <a:pt x="79568" y="36955"/>
                </a:lnTo>
                <a:cubicBezTo>
                  <a:pt x="69291" y="29558"/>
                  <a:pt x="58044" y="25875"/>
                  <a:pt x="48069" y="25875"/>
                </a:cubicBezTo>
                <a:cubicBezTo>
                  <a:pt x="40504" y="25875"/>
                  <a:pt x="36821" y="28922"/>
                  <a:pt x="36821" y="33106"/>
                </a:cubicBezTo>
                <a:lnTo>
                  <a:pt x="36821" y="33441"/>
                </a:lnTo>
                <a:cubicBezTo>
                  <a:pt x="36821" y="38596"/>
                  <a:pt x="40671" y="40838"/>
                  <a:pt x="56437" y="44353"/>
                </a:cubicBezTo>
                <a:cubicBezTo>
                  <a:pt x="82145" y="49977"/>
                  <a:pt x="98213" y="58345"/>
                  <a:pt x="98213" y="79367"/>
                </a:cubicBezTo>
                <a:lnTo>
                  <a:pt x="98213" y="79702"/>
                </a:lnTo>
                <a:cubicBezTo>
                  <a:pt x="98213" y="102698"/>
                  <a:pt x="80070" y="116356"/>
                  <a:pt x="52722" y="116356"/>
                </a:cubicBezTo>
                <a:cubicBezTo>
                  <a:pt x="32805" y="116356"/>
                  <a:pt x="13992" y="110096"/>
                  <a:pt x="0" y="97711"/>
                </a:cubicBezTo>
                <a:close/>
              </a:path>
            </a:pathLst>
          </a:custGeom>
          <a:solidFill>
            <a:srgbClr val="F49744"/>
          </a:solidFill>
          <a:ln w="333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4516E7E-58A9-A976-946F-F60989CAF5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720" y="453531"/>
            <a:ext cx="682426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6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2675-DF50-4A16-B965-035EF617C45F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8429-7966-4D20-B251-8A5E8D12CE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33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2675-DF50-4A16-B965-035EF617C45F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8429-7966-4D20-B251-8A5E8D12CE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45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2675-DF50-4A16-B965-035EF617C45F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8429-7966-4D20-B251-8A5E8D12CE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9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2675-DF50-4A16-B965-035EF617C45F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8429-7966-4D20-B251-8A5E8D12CE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16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2675-DF50-4A16-B965-035EF617C45F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8429-7966-4D20-B251-8A5E8D12CE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62675-DF50-4A16-B965-035EF617C45F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C8429-7966-4D20-B251-8A5E8D12CE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30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5" r:id="rId3"/>
    <p:sldLayoutId id="2147483676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.xls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1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3">
            <a:extLst>
              <a:ext uri="{FF2B5EF4-FFF2-40B4-BE49-F238E27FC236}">
                <a16:creationId xmlns:a16="http://schemas.microsoft.com/office/drawing/2014/main" id="{673A78C4-333A-975F-DFEC-D3589B01C363}"/>
              </a:ext>
            </a:extLst>
          </p:cNvPr>
          <p:cNvSpPr txBox="1">
            <a:spLocks/>
          </p:cNvSpPr>
          <p:nvPr/>
        </p:nvSpPr>
        <p:spPr>
          <a:xfrm>
            <a:off x="572276" y="1281938"/>
            <a:ext cx="5796000" cy="5686159"/>
          </a:xfrm>
          <a:prstGeom prst="rect">
            <a:avLst/>
          </a:prstGeom>
        </p:spPr>
        <p:txBody>
          <a:bodyPr vert="horz" lIns="91440" tIns="45720" rIns="91440" bIns="45720" numCol="2" spcCol="360000" rtlCol="0" anchor="t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lang="pt-BR" sz="1800" b="1" kern="600" cap="all" baseline="0" dirty="0" smtClean="0">
                <a:solidFill>
                  <a:srgbClr val="CE181E"/>
                </a:solidFill>
                <a:latin typeface="Sylfaen" panose="010A0502050306030303" pitchFamily="18" charset="0"/>
                <a:ea typeface="+mn-ea"/>
                <a:cs typeface="Arial" panose="020B0604020202020204" pitchFamily="34" charset="0"/>
              </a:defRPr>
            </a:lvl1pPr>
            <a:lvl2pPr marL="0" indent="0" algn="l" defTabSz="100794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CE181E"/>
              </a:buClr>
              <a:buFont typeface="Wingdings" panose="05000000000000000000" pitchFamily="2" charset="2"/>
              <a:buChar char="§"/>
              <a:defRPr lang="en-US" sz="1000" b="1" kern="1200" cap="all" baseline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Arial" panose="020B0604020202020204" pitchFamily="34" charset="0"/>
              </a:defRPr>
            </a:lvl3pPr>
            <a:lvl4pPr marL="174625" indent="-174625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CE181E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000" b="1" kern="1200" cap="all" baseline="0">
                <a:solidFill>
                  <a:srgbClr val="CE181E"/>
                </a:solidFill>
                <a:latin typeface="Sylfaen" panose="010A0502050306030303" pitchFamily="18" charset="0"/>
                <a:ea typeface="+mn-ea"/>
                <a:cs typeface="Arial" panose="020B0604020202020204" pitchFamily="34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pt-BR" b="1" dirty="0">
                <a:solidFill>
                  <a:prstClr val="black"/>
                </a:solidFill>
                <a:latin typeface="Calibri Light (Títulos)"/>
                <a:cs typeface="Times New Roman"/>
              </a:rPr>
              <a:t>Em julho, vendas do varejo ficam relativamente estáveis (-0,1%) em Minas Gerais</a:t>
            </a:r>
            <a:endParaRPr lang="pt-BR" b="1" dirty="0">
              <a:latin typeface="Calibri Light (Títulos)"/>
              <a:cs typeface="Times New Roman"/>
            </a:endParaRP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pt-BR" sz="1100" dirty="0">
                <a:latin typeface="Calibri Light (Títulos)"/>
                <a:cs typeface="Arial"/>
              </a:rPr>
              <a:t>Na passagem </a:t>
            </a:r>
            <a:r>
              <a:rPr lang="pt-BR" dirty="0">
                <a:latin typeface="Calibri Light (Títulos)"/>
                <a:cs typeface="Arial"/>
              </a:rPr>
              <a:t>de junho para julho, o volume de vendas no varejo de Minas Gerais manteve relativa estabilidade (-0,1%), resultado inferior ao registrado no Brasil (0,6%). Foi a segunda queda consecutiva após sete meses de alta.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pt-BR" dirty="0">
                <a:latin typeface="Calibri Light (Títulos)"/>
                <a:cs typeface="Arial"/>
              </a:rPr>
              <a:t>No acumulado do ano, o volume de vendas no varejo mineiro avançou 4,9%, em linha com o registrado no país (5,1%).</a:t>
            </a:r>
            <a:r>
              <a:rPr lang="pt-BR" dirty="0">
                <a:solidFill>
                  <a:srgbClr val="FF0000"/>
                </a:solidFill>
                <a:latin typeface="Calibri Light (Títulos)"/>
                <a:cs typeface="Arial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 Light (Títulos)"/>
                <a:cs typeface="Arial"/>
              </a:rPr>
              <a:t>Em 2024, os maiores crescimentos foram nos segmentos de </a:t>
            </a:r>
            <a:r>
              <a:rPr lang="pt-BR" dirty="0">
                <a:latin typeface="Calibri Light (Títulos)"/>
                <a:cs typeface="Arial"/>
              </a:rPr>
              <a:t>equipamentos de escritório, informática e comunicação (93,5%),  artigos de uso pessoal e doméstico (17,8%) e perfumaria, cosméticos e farmácias (14,8%); por sua vez, combustíveis e lubrificantes (-11,5%) e livros, jornais, revistas e papelaria (-10,6%) recuaram no ano.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pt-BR" dirty="0">
                <a:solidFill>
                  <a:prstClr val="black"/>
                </a:solidFill>
                <a:latin typeface="Calibri Light (Títulos)"/>
                <a:cs typeface="Arial"/>
              </a:rPr>
              <a:t>No varejo ampliado, conceito que inclui as atividades de vendas de veículos, motocicletas e peças, material de construção e atacado em produtos alimentícios, bebidas e fumo, o volume de vendas no estado cresceu 0,4% em julho, acima do país (0,1%).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pt-BR" dirty="0">
                <a:solidFill>
                  <a:prstClr val="black"/>
                </a:solidFill>
                <a:latin typeface="Calibri Light (Títulos)"/>
                <a:cs typeface="Arial"/>
              </a:rPr>
              <a:t>Em 2024, as vendas no varejo ampliado mineiro acumulam alta de 2,5%, abaixo do observado no país (4,7%). Os destaques no estado foram o </a:t>
            </a:r>
            <a:r>
              <a:rPr lang="pt-BR" dirty="0">
                <a:latin typeface="Calibri Light (Títulos)"/>
                <a:cs typeface="Arial"/>
              </a:rPr>
              <a:t>avanço em veículos, motocicletas, partes e peças (11,6%) e o recuo em </a:t>
            </a:r>
            <a:r>
              <a:rPr lang="pt-BR" dirty="0">
                <a:latin typeface="Calibri Light (Títulos)"/>
                <a:cs typeface="Times New Roman" panose="02020603050405020304" pitchFamily="18" charset="0"/>
              </a:rPr>
              <a:t>atacado especializado em produtos alimentícios, bebidas e fumo (-15,5</a:t>
            </a:r>
            <a:r>
              <a:rPr lang="pt-BR" dirty="0">
                <a:latin typeface="Calibri Light (Títulos)"/>
                <a:cs typeface="Arial"/>
              </a:rPr>
              <a:t>%).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pt-BR" b="1" dirty="0">
                <a:latin typeface="Calibri Light (Títulos)"/>
                <a:cs typeface="Times New Roman" panose="02020603050405020304" pitchFamily="18" charset="0"/>
              </a:rPr>
              <a:t>Análise e Perspectivas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pt-BR" dirty="0">
                <a:latin typeface="Calibri Light (Títulos)"/>
                <a:cs typeface="Times New Roman" panose="02020603050405020304" pitchFamily="18" charset="0"/>
              </a:rPr>
              <a:t>O mês de junho confirmou a desaceleração do volume de vendas do comércio varejista mineiro, que perde tração desde maio, mês em que alcançou o pico da série histórica. Apesar do rebote, o patamar mantém-se elevado no estado, com nível acima de 2023.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pt-BR" dirty="0">
                <a:latin typeface="Calibri Light (Títulos)"/>
                <a:cs typeface="Times New Roman" panose="02020603050405020304" pitchFamily="18" charset="0"/>
              </a:rPr>
              <a:t>Mesmo com o crescimento do ramo de veículos, motocicletas e peças, as vendas de combustíveis e lubrificantes continuam em queda acumulada desde o fim do ano passado, acompanhando as altas dos preços dos produtos deste segmento no estado.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pt-BR" dirty="0">
                <a:latin typeface="Calibri Light (Títulos)"/>
                <a:cs typeface="Times New Roman" panose="02020603050405020304" pitchFamily="18" charset="0"/>
              </a:rPr>
              <a:t>Todavia, o crescimento espraiado do volume de vendas nos demais setores sustenta o varejo mineiro como um todo. A demanda interna, com baixo desemprego, ganho real na massa de rendimento e ampliação do crédito, impulsiona a atividade. O cenário reflete o momento do PIB no estado, que teve alta de 2% no primeiro semestre.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pt-BR" dirty="0">
                <a:latin typeface="Calibri Light (Títulos)"/>
                <a:cs typeface="Times New Roman" panose="02020603050405020304" pitchFamily="18" charset="0"/>
              </a:rPr>
              <a:t>Para o restante do ano, esperamos estabilidade no varejo mineiro. Por um lado, setores mais sensíveis à renda devem continuar se beneficiando do vigor do ganho de renda das famílias. Por outro, o patamar contracionista dos juros deve frear os ramos mais dependentes do crédito, enquanto as secas histórias podem impactar a performance de hipermercados, alimentos e bebidas.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5018F3-E245-E245-A477-14C20C4A2C57}"/>
              </a:ext>
            </a:extLst>
          </p:cNvPr>
          <p:cNvSpPr txBox="1"/>
          <p:nvPr/>
        </p:nvSpPr>
        <p:spPr>
          <a:xfrm>
            <a:off x="680276" y="6973239"/>
            <a:ext cx="568800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100" b="1" dirty="0">
                <a:latin typeface="Calibri Light (Títulos)"/>
              </a:rPr>
              <a:t>Volume de Comércio em Minas Gerais e no Brasil - Variação (%)</a:t>
            </a:r>
          </a:p>
        </p:txBody>
      </p:sp>
      <p:sp>
        <p:nvSpPr>
          <p:cNvPr id="8" name="Retângulo de cantos arredondados 559">
            <a:extLst>
              <a:ext uri="{FF2B5EF4-FFF2-40B4-BE49-F238E27FC236}">
                <a16:creationId xmlns:a16="http://schemas.microsoft.com/office/drawing/2014/main" id="{920F10A1-476C-CDFA-E6EF-564A53837822}"/>
              </a:ext>
            </a:extLst>
          </p:cNvPr>
          <p:cNvSpPr/>
          <p:nvPr/>
        </p:nvSpPr>
        <p:spPr>
          <a:xfrm>
            <a:off x="2777101" y="7239991"/>
            <a:ext cx="143675" cy="1044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C12B599B-3F1C-9EBB-6E2B-303F4FD6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05" y="7248960"/>
            <a:ext cx="144000" cy="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147385-4C99-99E4-9928-A4E19C720EB8}"/>
              </a:ext>
            </a:extLst>
          </p:cNvPr>
          <p:cNvSpPr txBox="1"/>
          <p:nvPr/>
        </p:nvSpPr>
        <p:spPr>
          <a:xfrm>
            <a:off x="637986" y="9343726"/>
            <a:ext cx="552796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¹Construído com base na Pesquisa Anual de Comércio (PAC).</a:t>
            </a:r>
            <a:endParaRPr lang="pt-BR" sz="500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0E07B5E-E4C1-3075-D25A-D689D6D2C6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1528"/>
              </p:ext>
            </p:extLst>
          </p:nvPr>
        </p:nvGraphicFramePr>
        <p:xfrm>
          <a:off x="594131" y="7230234"/>
          <a:ext cx="5760000" cy="215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734676" imgH="3771781" progId="Excel.Sheet.12">
                  <p:embed/>
                </p:oleObj>
              </mc:Choice>
              <mc:Fallback>
                <p:oleObj name="Worksheet" r:id="rId4" imgW="10734676" imgH="37717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131" y="7230234"/>
                        <a:ext cx="5760000" cy="2152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9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199FAEF-D0F9-43DE-A2BE-F9D76A8DC017}"/>
              </a:ext>
            </a:extLst>
          </p:cNvPr>
          <p:cNvSpPr/>
          <p:nvPr/>
        </p:nvSpPr>
        <p:spPr>
          <a:xfrm>
            <a:off x="575732" y="4743449"/>
            <a:ext cx="5808133" cy="4756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BF2EE15-D8B2-466A-AAC7-2C582D08E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733" y="524932"/>
            <a:ext cx="5808133" cy="897466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57F90E5C-D4B1-4407-AC5A-655170460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5662" y="524932"/>
            <a:ext cx="2948203" cy="1637243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2D2EE95E-A773-44FF-C20B-2195C19783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158" y="3063660"/>
            <a:ext cx="687952" cy="611336"/>
          </a:xfrm>
          <a:prstGeom prst="rect">
            <a:avLst/>
          </a:prstGeom>
        </p:spPr>
      </p:pic>
      <p:sp>
        <p:nvSpPr>
          <p:cNvPr id="4" name="Text Placeholder 63">
            <a:extLst>
              <a:ext uri="{FF2B5EF4-FFF2-40B4-BE49-F238E27FC236}">
                <a16:creationId xmlns:a16="http://schemas.microsoft.com/office/drawing/2014/main" id="{2E830047-4D01-BE86-8E68-CF37EC2D48A4}"/>
              </a:ext>
            </a:extLst>
          </p:cNvPr>
          <p:cNvSpPr txBox="1">
            <a:spLocks/>
          </p:cNvSpPr>
          <p:nvPr/>
        </p:nvSpPr>
        <p:spPr>
          <a:xfrm>
            <a:off x="913870" y="3792505"/>
            <a:ext cx="5220230" cy="3993642"/>
          </a:xfrm>
          <a:prstGeom prst="rect">
            <a:avLst/>
          </a:prstGeom>
          <a:noFill/>
        </p:spPr>
        <p:txBody>
          <a:bodyPr vert="horz" lIns="91440" tIns="45720" rIns="91440" bIns="45720" numCol="1" spcCol="36000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lang="pt-BR" sz="1800" b="1" kern="600" cap="all" baseline="0" dirty="0" smtClean="0">
                <a:solidFill>
                  <a:srgbClr val="CE181E"/>
                </a:solidFill>
                <a:latin typeface="Sylfaen" panose="010A0502050306030303" pitchFamily="18" charset="0"/>
                <a:ea typeface="+mn-ea"/>
                <a:cs typeface="Arial" panose="020B0604020202020204" pitchFamily="34" charset="0"/>
              </a:defRPr>
            </a:lvl1pPr>
            <a:lvl2pPr marL="0" indent="0" algn="l" defTabSz="100794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CE181E"/>
              </a:buClr>
              <a:buFont typeface="Wingdings" panose="05000000000000000000" pitchFamily="2" charset="2"/>
              <a:buChar char="§"/>
              <a:defRPr lang="en-US" sz="1000" b="1" kern="1200" cap="all" baseline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Arial" panose="020B0604020202020204" pitchFamily="34" charset="0"/>
              </a:defRPr>
            </a:lvl3pPr>
            <a:lvl4pPr marL="174625" indent="-174625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CE181E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000" b="1" kern="1200" cap="all" baseline="0">
                <a:solidFill>
                  <a:srgbClr val="CE181E"/>
                </a:solidFill>
                <a:latin typeface="Sylfaen" panose="010A0502050306030303" pitchFamily="18" charset="0"/>
                <a:ea typeface="+mn-ea"/>
                <a:cs typeface="Arial" panose="020B0604020202020204" pitchFamily="34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sz="1000" b="1" dirty="0">
                <a:latin typeface="+mj-lt"/>
                <a:cs typeface="Times New Roman" panose="02020603050405020304" pitchFamily="18" charset="0"/>
              </a:rPr>
              <a:t>Presidente: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sz="1000" dirty="0">
                <a:latin typeface="+mj-lt"/>
                <a:cs typeface="Times New Roman" panose="02020603050405020304" pitchFamily="18" charset="0"/>
              </a:rPr>
              <a:t>Gabriel Vigas Neto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pt-BR" sz="1000" b="1" dirty="0">
              <a:latin typeface="+mj-lt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sz="1000" b="1" dirty="0">
                <a:latin typeface="+mj-lt"/>
                <a:cs typeface="Times New Roman" panose="02020603050405020304" pitchFamily="18" charset="0"/>
              </a:rPr>
              <a:t>Superintendente de Planejamento e Negócios: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sz="1000" dirty="0">
                <a:latin typeface="+mj-lt"/>
                <a:cs typeface="Times New Roman" panose="02020603050405020304" pitchFamily="18" charset="0"/>
              </a:rPr>
              <a:t>Alexandre Navarro de Castro Barreto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pt-BR" sz="1000" dirty="0">
              <a:latin typeface="+mj-lt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sz="1000" b="1" dirty="0">
                <a:latin typeface="+mj-lt"/>
                <a:cs typeface="Times New Roman" panose="02020603050405020304" pitchFamily="18" charset="0"/>
              </a:rPr>
              <a:t>Economista-Chefe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sz="1000" dirty="0">
                <a:latin typeface="+mj-lt"/>
                <a:cs typeface="Times New Roman" panose="02020603050405020304" pitchFamily="18" charset="0"/>
              </a:rPr>
              <a:t>Izak Carlos Silva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pt-BR" sz="1000" b="1" dirty="0">
              <a:latin typeface="+mj-lt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sz="1000" b="1" dirty="0">
                <a:latin typeface="+mj-lt"/>
                <a:cs typeface="Times New Roman" panose="02020603050405020304" pitchFamily="18" charset="0"/>
              </a:rPr>
              <a:t>Economistas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sz="1000" dirty="0">
                <a:latin typeface="+mj-lt"/>
                <a:cs typeface="Times New Roman" panose="02020603050405020304" pitchFamily="18" charset="0"/>
              </a:rPr>
              <a:t>Adriano Miglio Porto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sz="1000" dirty="0">
                <a:latin typeface="+mj-lt"/>
                <a:cs typeface="Times New Roman" panose="02020603050405020304" pitchFamily="18" charset="0"/>
              </a:rPr>
              <a:t>Érico Andrade Grossi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pt-BR" sz="1000" b="1" dirty="0">
              <a:latin typeface="+mj-lt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pt-BR" sz="1000" b="1" dirty="0">
              <a:latin typeface="+mj-lt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pt-BR" sz="1000" b="1" dirty="0">
              <a:latin typeface="+mj-lt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pt-BR" sz="1000" b="1" dirty="0">
              <a:latin typeface="+mj-lt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sz="1000" b="1" dirty="0">
                <a:latin typeface="+mj-lt"/>
                <a:cs typeface="Times New Roman" panose="02020603050405020304" pitchFamily="18" charset="0"/>
              </a:rPr>
              <a:t>Este boletim foi preparado pelo BDMG com base em informações divulgadas por instituições oficiais, As análises contidas neste material podem ser reproduzidas, desde que mencionados seus créditos e para fins não comerciais.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8A18604-2BC9-FCB8-BF1D-8948B99D2348}"/>
              </a:ext>
            </a:extLst>
          </p:cNvPr>
          <p:cNvSpPr txBox="1"/>
          <p:nvPr/>
        </p:nvSpPr>
        <p:spPr>
          <a:xfrm>
            <a:off x="904345" y="3063660"/>
            <a:ext cx="3699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BOLETIM ECONÔMICO – COMÉRCIO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5542926-7393-0D43-4B06-25F1CBDAADF4}"/>
              </a:ext>
            </a:extLst>
          </p:cNvPr>
          <p:cNvSpPr txBox="1"/>
          <p:nvPr/>
        </p:nvSpPr>
        <p:spPr>
          <a:xfrm>
            <a:off x="904345" y="3254673"/>
            <a:ext cx="1471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12 de setembro de 2024</a:t>
            </a:r>
            <a:endParaRPr lang="pt-BR" sz="10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9E1F67B-AD83-F3E9-23B4-38997DA3E2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58" y="8314802"/>
            <a:ext cx="4092020" cy="9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03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2126</TotalTime>
  <Words>567</Words>
  <Application>Microsoft Office PowerPoint</Application>
  <PresentationFormat>Papel A4 (210 x 297 mm)</PresentationFormat>
  <Paragraphs>31</Paragraphs>
  <Slides>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Calibri Light (Títulos)</vt:lpstr>
      <vt:lpstr>Tema do Office</vt:lpstr>
      <vt:lpstr>Worksheet</vt:lpstr>
      <vt:lpstr>Apresentação do PowerPoint</vt:lpstr>
      <vt:lpstr>Apresentação do PowerPoint</vt:lpstr>
    </vt:vector>
  </TitlesOfParts>
  <Company>BDMG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Ivone Gomes da Silva</dc:creator>
  <cp:lastModifiedBy>Bruno Inacio Da Silva</cp:lastModifiedBy>
  <cp:revision>94</cp:revision>
  <cp:lastPrinted>2022-06-29T16:14:56Z</cp:lastPrinted>
  <dcterms:created xsi:type="dcterms:W3CDTF">2022-06-29T13:06:15Z</dcterms:created>
  <dcterms:modified xsi:type="dcterms:W3CDTF">2024-09-12T16:24:34Z</dcterms:modified>
</cp:coreProperties>
</file>